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194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183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slides/slide190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Override PartName="/ppt/slides/slide188.xml" ContentType="application/vnd.openxmlformats-officedocument.presentationml.slide+xml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s/slide177.xml" ContentType="application/vnd.openxmlformats-officedocument.presentationml.slide+xml"/>
  <Override PartName="/ppt/slides/slide195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184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slides/slide191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s/slide180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89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78.xml" ContentType="application/vnd.openxmlformats-officedocument.presentationml.slide+xml"/>
  <Override PartName="/ppt/slides/slide196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185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174.xml" ContentType="application/vnd.openxmlformats-officedocument.presentationml.slide+xml"/>
  <Override PartName="/ppt/slides/slide192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s/slide181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79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186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175.xml" ContentType="application/vnd.openxmlformats-officedocument.presentationml.slide+xml"/>
  <Override PartName="/ppt/slides/slide193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182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43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s/slide32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87.xml" ContentType="application/vnd.openxmlformats-officedocument.presentationml.slide+xml"/>
  <Override PartName="/ppt/slides/slide129.xml" ContentType="application/vnd.openxmlformats-officedocument.presentationml.slide+xml"/>
  <Override PartName="/ppt/slides/slide17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89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5" r:id="rId69"/>
    <p:sldId id="326" r:id="rId70"/>
    <p:sldId id="327" r:id="rId71"/>
    <p:sldId id="328" r:id="rId72"/>
    <p:sldId id="329" r:id="rId73"/>
    <p:sldId id="330" r:id="rId74"/>
    <p:sldId id="331" r:id="rId75"/>
    <p:sldId id="332" r:id="rId76"/>
    <p:sldId id="333" r:id="rId77"/>
    <p:sldId id="334" r:id="rId78"/>
    <p:sldId id="335" r:id="rId79"/>
    <p:sldId id="336" r:id="rId80"/>
    <p:sldId id="337" r:id="rId81"/>
    <p:sldId id="338" r:id="rId82"/>
    <p:sldId id="339" r:id="rId83"/>
    <p:sldId id="340" r:id="rId84"/>
    <p:sldId id="341" r:id="rId85"/>
    <p:sldId id="342" r:id="rId86"/>
    <p:sldId id="343" r:id="rId87"/>
    <p:sldId id="344" r:id="rId88"/>
    <p:sldId id="345" r:id="rId89"/>
    <p:sldId id="346" r:id="rId90"/>
    <p:sldId id="347" r:id="rId91"/>
    <p:sldId id="348" r:id="rId92"/>
    <p:sldId id="349" r:id="rId93"/>
    <p:sldId id="350" r:id="rId94"/>
    <p:sldId id="351" r:id="rId95"/>
    <p:sldId id="352" r:id="rId96"/>
    <p:sldId id="353" r:id="rId97"/>
    <p:sldId id="354" r:id="rId98"/>
    <p:sldId id="355" r:id="rId99"/>
    <p:sldId id="356" r:id="rId100"/>
    <p:sldId id="357" r:id="rId101"/>
    <p:sldId id="358" r:id="rId102"/>
    <p:sldId id="359" r:id="rId103"/>
    <p:sldId id="360" r:id="rId104"/>
    <p:sldId id="361" r:id="rId105"/>
    <p:sldId id="362" r:id="rId106"/>
    <p:sldId id="363" r:id="rId107"/>
    <p:sldId id="364" r:id="rId108"/>
    <p:sldId id="365" r:id="rId109"/>
    <p:sldId id="366" r:id="rId110"/>
    <p:sldId id="367" r:id="rId111"/>
    <p:sldId id="368" r:id="rId112"/>
    <p:sldId id="369" r:id="rId113"/>
    <p:sldId id="370" r:id="rId114"/>
    <p:sldId id="371" r:id="rId115"/>
    <p:sldId id="372" r:id="rId116"/>
    <p:sldId id="373" r:id="rId117"/>
    <p:sldId id="374" r:id="rId118"/>
    <p:sldId id="375" r:id="rId119"/>
    <p:sldId id="376" r:id="rId120"/>
    <p:sldId id="377" r:id="rId121"/>
    <p:sldId id="378" r:id="rId122"/>
    <p:sldId id="379" r:id="rId123"/>
    <p:sldId id="380" r:id="rId124"/>
    <p:sldId id="381" r:id="rId125"/>
    <p:sldId id="382" r:id="rId126"/>
    <p:sldId id="383" r:id="rId127"/>
    <p:sldId id="384" r:id="rId128"/>
    <p:sldId id="385" r:id="rId129"/>
    <p:sldId id="386" r:id="rId130"/>
    <p:sldId id="387" r:id="rId131"/>
    <p:sldId id="388" r:id="rId132"/>
    <p:sldId id="390" r:id="rId133"/>
    <p:sldId id="391" r:id="rId134"/>
    <p:sldId id="392" r:id="rId135"/>
    <p:sldId id="393" r:id="rId136"/>
    <p:sldId id="394" r:id="rId137"/>
    <p:sldId id="395" r:id="rId138"/>
    <p:sldId id="398" r:id="rId139"/>
    <p:sldId id="399" r:id="rId140"/>
    <p:sldId id="400" r:id="rId141"/>
    <p:sldId id="401" r:id="rId142"/>
    <p:sldId id="402" r:id="rId143"/>
    <p:sldId id="403" r:id="rId144"/>
    <p:sldId id="404" r:id="rId145"/>
    <p:sldId id="405" r:id="rId146"/>
    <p:sldId id="406" r:id="rId147"/>
    <p:sldId id="407" r:id="rId148"/>
    <p:sldId id="408" r:id="rId149"/>
    <p:sldId id="409" r:id="rId150"/>
    <p:sldId id="410" r:id="rId151"/>
    <p:sldId id="411" r:id="rId152"/>
    <p:sldId id="412" r:id="rId153"/>
    <p:sldId id="413" r:id="rId154"/>
    <p:sldId id="414" r:id="rId155"/>
    <p:sldId id="415" r:id="rId156"/>
    <p:sldId id="416" r:id="rId157"/>
    <p:sldId id="417" r:id="rId158"/>
    <p:sldId id="418" r:id="rId159"/>
    <p:sldId id="419" r:id="rId160"/>
    <p:sldId id="420" r:id="rId161"/>
    <p:sldId id="421" r:id="rId162"/>
    <p:sldId id="422" r:id="rId163"/>
    <p:sldId id="423" r:id="rId164"/>
    <p:sldId id="424" r:id="rId165"/>
    <p:sldId id="425" r:id="rId166"/>
    <p:sldId id="426" r:id="rId167"/>
    <p:sldId id="427" r:id="rId168"/>
    <p:sldId id="428" r:id="rId169"/>
    <p:sldId id="456" r:id="rId170"/>
    <p:sldId id="429" r:id="rId171"/>
    <p:sldId id="430" r:id="rId172"/>
    <p:sldId id="431" r:id="rId173"/>
    <p:sldId id="432" r:id="rId174"/>
    <p:sldId id="433" r:id="rId175"/>
    <p:sldId id="434" r:id="rId176"/>
    <p:sldId id="435" r:id="rId177"/>
    <p:sldId id="436" r:id="rId178"/>
    <p:sldId id="437" r:id="rId179"/>
    <p:sldId id="438" r:id="rId180"/>
    <p:sldId id="439" r:id="rId181"/>
    <p:sldId id="440" r:id="rId182"/>
    <p:sldId id="441" r:id="rId183"/>
    <p:sldId id="442" r:id="rId184"/>
    <p:sldId id="443" r:id="rId185"/>
    <p:sldId id="444" r:id="rId186"/>
    <p:sldId id="445" r:id="rId187"/>
    <p:sldId id="446" r:id="rId188"/>
    <p:sldId id="447" r:id="rId189"/>
    <p:sldId id="448" r:id="rId190"/>
    <p:sldId id="449" r:id="rId191"/>
    <p:sldId id="450" r:id="rId192"/>
    <p:sldId id="451" r:id="rId193"/>
    <p:sldId id="452" r:id="rId194"/>
    <p:sldId id="453" r:id="rId195"/>
    <p:sldId id="454" r:id="rId196"/>
    <p:sldId id="455" r:id="rId19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8" autoAdjust="0"/>
    <p:restoredTop sz="90256" autoAdjust="0"/>
  </p:normalViewPr>
  <p:slideViewPr>
    <p:cSldViewPr>
      <p:cViewPr>
        <p:scale>
          <a:sx n="48" d="100"/>
          <a:sy n="48" d="100"/>
        </p:scale>
        <p:origin x="-10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196" Type="http://schemas.openxmlformats.org/officeDocument/2006/relationships/slide" Target="slides/slide195.xml"/><Relationship Id="rId200" Type="http://schemas.openxmlformats.org/officeDocument/2006/relationships/viewProps" Target="viewProp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slide" Target="slides/slide180.xml"/><Relationship Id="rId186" Type="http://schemas.openxmlformats.org/officeDocument/2006/relationships/slide" Target="slides/slide185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92" Type="http://schemas.openxmlformats.org/officeDocument/2006/relationships/slide" Target="slides/slide191.xml"/><Relationship Id="rId197" Type="http://schemas.openxmlformats.org/officeDocument/2006/relationships/slide" Target="slides/slide196.xml"/><Relationship Id="rId201" Type="http://schemas.openxmlformats.org/officeDocument/2006/relationships/theme" Target="theme/theme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slide" Target="slides/slide181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notesMaster" Target="notesMasters/notesMaster1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2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AA376-73A3-438F-9276-AF14E60D2B2C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655758-CCE9-42B8-A1DD-424A372704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655758-CCE9-42B8-A1DD-424A37270403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8C3C-6487-48A5-BC49-78262D76C346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70-84C3-4104-B2D0-05ECA0E585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8C3C-6487-48A5-BC49-78262D76C346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70-84C3-4104-B2D0-05ECA0E585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8C3C-6487-48A5-BC49-78262D76C346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70-84C3-4104-B2D0-05ECA0E585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8C3C-6487-48A5-BC49-78262D76C346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70-84C3-4104-B2D0-05ECA0E585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8C3C-6487-48A5-BC49-78262D76C346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70-84C3-4104-B2D0-05ECA0E585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8C3C-6487-48A5-BC49-78262D76C346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70-84C3-4104-B2D0-05ECA0E585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8C3C-6487-48A5-BC49-78262D76C346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70-84C3-4104-B2D0-05ECA0E585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8C3C-6487-48A5-BC49-78262D76C346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70-84C3-4104-B2D0-05ECA0E585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8C3C-6487-48A5-BC49-78262D76C346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70-84C3-4104-B2D0-05ECA0E585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8C3C-6487-48A5-BC49-78262D76C346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70-84C3-4104-B2D0-05ECA0E585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8C3C-6487-48A5-BC49-78262D76C346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5B1270-84C3-4104-B2D0-05ECA0E585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E28C3C-6487-48A5-BC49-78262D76C346}" type="datetimeFigureOut">
              <a:rPr lang="en-US" smtClean="0"/>
              <a:pPr/>
              <a:t>9/20/2011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5B1270-84C3-4104-B2D0-05ECA0E585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Barbara%20Tutino\Desktop\the_star_spangled_banner_64kb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hyperlink" Target="http://rds.yahoo.com/_ylt=A0PDoX62QFlN3DsAKSWJzbkF;_ylu=X3oDMTBpaWhqZmNtBHBvcwMzBHNlYwNzcgR2dGlkAw--/SIG=1h9j1bouh/EXP=1297723702/**http:/images.search.yahoo.com/images/view?back=http://images.search.yahoo.com/search/images?p=abraham+lincoln&amp;vm=r&amp;fr2=tab-web&amp;w=1024&amp;h=1344&amp;imgurl=abrahamlincolnfunfacts.com/images/Abraham_Lincoln.jpg&amp;rurl=http://abrahamlincolnfunfacts.com/&amp;size=72KB&amp;name=Abraham+Lincoln+...&amp;p=abraham+lincoln&amp;oid=aca5505de14b8fdd6a3bbdc977604fc5&amp;fr2=tab-web&amp;no=3&amp;tt=308000&amp;sigr=112rs5738&amp;sigi=11l8i2a1v&amp;sigb=12febp63k&amp;.crumb=KkyHSTkChlT" TargetMode="External"/><Relationship Id="rId1" Type="http://schemas.openxmlformats.org/officeDocument/2006/relationships/slideLayout" Target="../slideLayouts/slideLayout7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gif"/><Relationship Id="rId1" Type="http://schemas.openxmlformats.org/officeDocument/2006/relationships/slideLayout" Target="../slideLayouts/slideLayout7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hyperlink" Target="http://rds.yahoo.com/_ylt=A0PDoX5BQVlNZzoA1FuJzbkF;_ylu=X3oDMTBpZTByOGFiBHBvcwMyBHNlYwNzcgR2dGlkAw--/SIG=1m0up5041/EXP=1297723841/**http:/images.search.yahoo.com/images/view?back=http://images.search.yahoo.com/search/images?p=september+11,+2001&amp;ei=UTF-8&amp;vm=r&amp;fr=slv8-hpd05&amp;fr2=tab-web&amp;w=1152&amp;h=1733&amp;imgurl=upload.wikimedia.org/wikipedia/commons/5/55/September_11_2001_just_collapsed.jpg&amp;rurl=http://commons.wikimedia.org/wiki/Image:September_11_2001_just_collapsed.jpg&amp;size=252KB&amp;name=11+September+200...&amp;p=september+11,+2001&amp;oid=0020d0038d245bb8e8be04452d44a790&amp;fr2=tab-web&amp;no=2&amp;tt=479000&amp;sigr=12cht6q45&amp;sigi=12gp8547j&amp;sigb=13bk5dbhs&amp;.crumb=KkyHSTkChlT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jpeg"/><Relationship Id="rId4" Type="http://schemas.openxmlformats.org/officeDocument/2006/relationships/hyperlink" Target="http://rds.yahoo.com/_ylt=A0PDoX5BQVlNZzoA01uJzbkF;_ylu=X3oDMTBpdnJhMHUzBHBvcwMxBHNlYwNzcgR2dGlkAw--/SIG=1iumsgu8t/EXP=1297723841/**http:/images.search.yahoo.com/images/view?back=http://images.search.yahoo.com/search/images?p=september+11,+2001&amp;ei=UTF-8&amp;vm=r&amp;fr=slv8-hpd05&amp;fr2=tab-web&amp;w=539&amp;h=697&amp;imgurl=www.salemfd.org/_wizardimages/firemen_flag.jpg&amp;rurl=http://www.salemfd.org/343.html&amp;size=74KB&amp;name=September+11,+20...&amp;p=september+11,+2001&amp;oid=7471cf4b9b7d9112bf9e620fe406bdab&amp;fr2=tab-web&amp;no=1&amp;tt=479000&amp;sigr=10vr4m5r6&amp;sigi=11e8vbmkf&amp;sigb=13bk5dbhs&amp;.crumb=KkyHSTkChlT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1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oi33.tinypic.com/2ciaa14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gibson.house.gov/" TargetMode="External"/><Relationship Id="rId13" Type="http://schemas.openxmlformats.org/officeDocument/2006/relationships/hyperlink" Target="http://www.house.gov/hinchey/" TargetMode="External"/><Relationship Id="rId18" Type="http://schemas.openxmlformats.org/officeDocument/2006/relationships/hyperlink" Target="http://www.house.gov/carolynmccarthy/" TargetMode="External"/><Relationship Id="rId26" Type="http://schemas.openxmlformats.org/officeDocument/2006/relationships/hyperlink" Target="http://www.slaughter.house.gov/" TargetMode="External"/><Relationship Id="rId3" Type="http://schemas.openxmlformats.org/officeDocument/2006/relationships/hyperlink" Target="http://www.house.gov/timbishop/" TargetMode="External"/><Relationship Id="rId21" Type="http://schemas.openxmlformats.org/officeDocument/2006/relationships/hyperlink" Target="http://www.house.gov/nadler/" TargetMode="External"/><Relationship Id="rId7" Type="http://schemas.openxmlformats.org/officeDocument/2006/relationships/hyperlink" Target="http://www.house.gov/engel/" TargetMode="External"/><Relationship Id="rId12" Type="http://schemas.openxmlformats.org/officeDocument/2006/relationships/hyperlink" Target="http://www.house.gov/higgins/" TargetMode="External"/><Relationship Id="rId17" Type="http://schemas.openxmlformats.org/officeDocument/2006/relationships/hyperlink" Target="http://www.house.gov/lowey/" TargetMode="External"/><Relationship Id="rId25" Type="http://schemas.openxmlformats.org/officeDocument/2006/relationships/hyperlink" Target="http://www.house.gov/serrano/" TargetMode="External"/><Relationship Id="rId2" Type="http://schemas.openxmlformats.org/officeDocument/2006/relationships/hyperlink" Target="http://www.house.gov/ackerman/" TargetMode="External"/><Relationship Id="rId16" Type="http://schemas.openxmlformats.org/officeDocument/2006/relationships/hyperlink" Target="http://chrislee.house.gov/" TargetMode="External"/><Relationship Id="rId20" Type="http://schemas.openxmlformats.org/officeDocument/2006/relationships/hyperlink" Target="http://www.house.gov/meeks/" TargetMode="External"/><Relationship Id="rId29" Type="http://schemas.openxmlformats.org/officeDocument/2006/relationships/hyperlink" Target="http://www.house.gov/velazquez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house.gov/crowley/" TargetMode="External"/><Relationship Id="rId11" Type="http://schemas.openxmlformats.org/officeDocument/2006/relationships/hyperlink" Target="http://hayworth.house.gov/" TargetMode="External"/><Relationship Id="rId24" Type="http://schemas.openxmlformats.org/officeDocument/2006/relationships/hyperlink" Target="http://reed.house.gov/" TargetMode="External"/><Relationship Id="rId5" Type="http://schemas.openxmlformats.org/officeDocument/2006/relationships/hyperlink" Target="http://clarke.house.gov/" TargetMode="External"/><Relationship Id="rId15" Type="http://schemas.openxmlformats.org/officeDocument/2006/relationships/hyperlink" Target="http://www.house.gov/king/" TargetMode="External"/><Relationship Id="rId23" Type="http://schemas.openxmlformats.org/officeDocument/2006/relationships/hyperlink" Target="http://www.house.gov/rangel/" TargetMode="External"/><Relationship Id="rId28" Type="http://schemas.openxmlformats.org/officeDocument/2006/relationships/hyperlink" Target="http://www.house.gov/towns/" TargetMode="External"/><Relationship Id="rId10" Type="http://schemas.openxmlformats.org/officeDocument/2006/relationships/hyperlink" Target="http://hanna.house.gov/" TargetMode="External"/><Relationship Id="rId19" Type="http://schemas.openxmlformats.org/officeDocument/2006/relationships/hyperlink" Target="http://www.house.gov/maloney/" TargetMode="External"/><Relationship Id="rId4" Type="http://schemas.openxmlformats.org/officeDocument/2006/relationships/hyperlink" Target="http://buerkle.house.gov/" TargetMode="External"/><Relationship Id="rId9" Type="http://schemas.openxmlformats.org/officeDocument/2006/relationships/hyperlink" Target="http://grimm.house.gov/" TargetMode="External"/><Relationship Id="rId14" Type="http://schemas.openxmlformats.org/officeDocument/2006/relationships/hyperlink" Target="http://israel.house.gov/" TargetMode="External"/><Relationship Id="rId22" Type="http://schemas.openxmlformats.org/officeDocument/2006/relationships/hyperlink" Target="http://owens.house.gov/" TargetMode="External"/><Relationship Id="rId27" Type="http://schemas.openxmlformats.org/officeDocument/2006/relationships/hyperlink" Target="http://tonko.house.gov/" TargetMode="External"/><Relationship Id="rId30" Type="http://schemas.openxmlformats.org/officeDocument/2006/relationships/hyperlink" Target="http://www.house.gov/weiner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743200"/>
            <a:ext cx="8534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dirty="0" smtClean="0">
              <a:solidFill>
                <a:schemeClr val="bg2"/>
              </a:solidFill>
              <a:latin typeface="Impact" pitchFamily="34" charset="0"/>
            </a:endParaRPr>
          </a:p>
          <a:p>
            <a:pPr algn="ctr"/>
            <a:r>
              <a:rPr lang="en-US" sz="5400" dirty="0" smtClean="0">
                <a:solidFill>
                  <a:schemeClr val="bg2"/>
                </a:solidFill>
                <a:latin typeface="Impact" pitchFamily="34" charset="0"/>
              </a:rPr>
              <a:t>New Naturalization Test 2011</a:t>
            </a:r>
          </a:p>
          <a:p>
            <a:pPr algn="ctr"/>
            <a:r>
              <a:rPr lang="en-US" sz="5400" dirty="0" smtClean="0">
                <a:solidFill>
                  <a:schemeClr val="bg2"/>
                </a:solidFill>
                <a:latin typeface="Impact" pitchFamily="34" charset="0"/>
              </a:rPr>
              <a:t>U.S. Citizenship and Immigration Services (USCIS)</a:t>
            </a:r>
            <a:endParaRPr lang="en-US" sz="5400" dirty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1026" name="Picture 2" descr="http://www.fastworksheets.com/l_U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838200"/>
            <a:ext cx="3771900" cy="2362200"/>
          </a:xfrm>
          <a:prstGeom prst="rect">
            <a:avLst/>
          </a:prstGeom>
          <a:noFill/>
        </p:spPr>
      </p:pic>
      <p:pic>
        <p:nvPicPr>
          <p:cNvPr id="4" name="the_star_spangled_banner_64kb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8305800" y="1066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1600200"/>
            <a:ext cx="7162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2"/>
                </a:solidFill>
                <a:latin typeface="Impact" pitchFamily="34" charset="0"/>
              </a:rPr>
              <a:t>What do we call the first ten amendments to the Constitution?</a:t>
            </a:r>
            <a:endParaRPr lang="en-US" sz="66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2699331" y="1791326"/>
            <a:ext cx="4006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What are TWO rights of everyone living in the United States?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541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Freedom of </a:t>
            </a:r>
            <a:r>
              <a:rPr lang="en-US" sz="3600" dirty="0" err="1" smtClean="0">
                <a:solidFill>
                  <a:schemeClr val="bg1"/>
                </a:solidFill>
                <a:latin typeface="Impact" pitchFamily="34" charset="0"/>
              </a:rPr>
              <a:t>Expession</a:t>
            </a:r>
            <a:endParaRPr lang="en-US" sz="3600" dirty="0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Freedom of Speech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Freedom of Assembly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Freedom of Petition 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Freedom of Worship</a:t>
            </a:r>
          </a:p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The Right to Bear Arms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21858" name="Picture 2" descr="http://media.collegepublisher.com/media/paper820/stills/6kirf14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990600"/>
            <a:ext cx="35052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828800"/>
            <a:ext cx="6248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To what do we show loyalty when we say the Pledge of Allegiance?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The United States and The Flag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23906" name="Picture 2" descr="http://ts2.mm.bing.net/images/thumbnail.aspx?q=404132732025&amp;id=5cf51bdc6c148d7dd370ea9e6de68007&amp;url=http%3a%2f%2fupload.wikimedia.org%2fwikipedia%2fcommons%2f9%2f9b%2fUS_Flag_Backl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28800"/>
            <a:ext cx="3657600" cy="4419600"/>
          </a:xfrm>
          <a:prstGeom prst="rect">
            <a:avLst/>
          </a:prstGeom>
          <a:noFill/>
        </p:spPr>
      </p:pic>
      <p:pic>
        <p:nvPicPr>
          <p:cNvPr id="123908" name="Picture 4" descr="http://www.scanvaultus.com/images/map_of_united_states_shaped_like_waving_fla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828800"/>
            <a:ext cx="3810001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90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3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390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3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8288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What is ONE promise you make when you become a United States citizen?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"/>
            <a:ext cx="7848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Give up loyalty to other countries</a:t>
            </a:r>
          </a:p>
          <a:p>
            <a:endParaRPr lang="en-US" sz="3200" dirty="0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Defend the Constitution and Laws of the United States</a:t>
            </a:r>
          </a:p>
          <a:p>
            <a:endParaRPr lang="en-US" sz="3200" dirty="0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Obey the Laws of the United States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Serve in the U.S. military (if needed)</a:t>
            </a:r>
          </a:p>
          <a:p>
            <a:endParaRPr lang="en-US" sz="3200" dirty="0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Serve (do important work) for the nation (if needed)</a:t>
            </a:r>
          </a:p>
          <a:p>
            <a:endParaRPr lang="en-US" sz="3200" dirty="0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Be loyal to the United States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2438400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How old do citizens have to be to vote for President?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676400"/>
            <a:ext cx="6966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Eighteen (18) years old or older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25954" name="Picture 2" descr="http://ts2.mm.bing.net/images/thumbnail.aspx?q=405864721069&amp;id=1e931205d79f03b2c9ec95c4a12ab509&amp;url=http%3a%2f%2fwww.seoulcityblog.com%2fwp-content%2fuploads%2f2010%2f04%2fvo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743200"/>
            <a:ext cx="2857500" cy="28384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59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050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What are TWO ways that Americans can participate in their democracy?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304800"/>
            <a:ext cx="6858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  <a:latin typeface="Impact" pitchFamily="34" charset="0"/>
              </a:rPr>
              <a:t>Vote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Impact" pitchFamily="34" charset="0"/>
              </a:rPr>
              <a:t>Join a political party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Impact" pitchFamily="34" charset="0"/>
              </a:rPr>
              <a:t>Help with a campaign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Impact" pitchFamily="34" charset="0"/>
              </a:rPr>
              <a:t>Join a civic group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Impact" pitchFamily="34" charset="0"/>
              </a:rPr>
              <a:t>Join a community group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Impact" pitchFamily="34" charset="0"/>
              </a:rPr>
              <a:t>Give an elected official your opinion on an issue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Impact" pitchFamily="34" charset="0"/>
              </a:rPr>
              <a:t>Call Senators of Representatives</a:t>
            </a:r>
          </a:p>
          <a:p>
            <a:pPr algn="ctr"/>
            <a:endParaRPr lang="en-US" sz="20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Impact" pitchFamily="34" charset="0"/>
              </a:rPr>
              <a:t>Publicly support or oppose an issue or policy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Impact" pitchFamily="34" charset="0"/>
              </a:rPr>
              <a:t>Run for office</a:t>
            </a:r>
          </a:p>
          <a:p>
            <a:endParaRPr lang="en-US" sz="20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Impact" pitchFamily="34" charset="0"/>
              </a:rPr>
              <a:t>Write to a newspaper</a:t>
            </a:r>
            <a:endParaRPr lang="en-US" sz="2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34290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2"/>
                </a:solidFill>
                <a:latin typeface="Impact" pitchFamily="34" charset="0"/>
              </a:rPr>
              <a:t>The Bill of Rights</a:t>
            </a:r>
            <a:endParaRPr lang="en-US" sz="8800" dirty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51202" name="Picture 2" descr="http://www.morningconstitution.net/wp-content/uploads/2010/02/Bill-of-Righ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28600"/>
            <a:ext cx="2238375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219200"/>
            <a:ext cx="6248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Impact" pitchFamily="34" charset="0"/>
              </a:rPr>
              <a:t>When is the last day to file your federal income tax forms?</a:t>
            </a:r>
            <a:endParaRPr lang="en-US" sz="6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990600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April 15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30054" name="Picture 6" descr="http://ts1.mm.bing.net/images/thumbnail.aspx?q=424984320280&amp;id=88f01e14df48575d081f8bf63cbdc6b8&amp;url=http%3a%2f%2fwww.district87.org%2fesc%2fpayroll%2fimages%2ftaxfor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819400"/>
            <a:ext cx="66294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0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219200" y="2542639"/>
            <a:ext cx="7315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When must all men register for the Selective Service?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At age eighteen (18)</a:t>
            </a:r>
          </a:p>
          <a:p>
            <a:endParaRPr lang="en-US" sz="4000" dirty="0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Between 18 and 26 years of age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34146" name="Picture 2" descr="http://ts4.mm.bing.net/images/thumbnail.aspx?q=525211402855&amp;id=f2004b3e39ed938b0f3656937c746454&amp;url=http%3a%2f%2fwww.sevensidedcube.net%2fwp-content%2fuploads%2fUS-Armed-Forc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95600"/>
            <a:ext cx="50292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676400" y="2324101"/>
            <a:ext cx="6400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What is ONE reason colonists came to America?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"/>
            <a:ext cx="44196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Freedom</a:t>
            </a:r>
          </a:p>
          <a:p>
            <a:endParaRPr lang="en-US" sz="3200" dirty="0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Political Liberty</a:t>
            </a:r>
          </a:p>
          <a:p>
            <a:endParaRPr lang="en-US" sz="3200" dirty="0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Religious Freedom</a:t>
            </a:r>
          </a:p>
          <a:p>
            <a:endParaRPr lang="en-US" sz="3200" dirty="0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Economic Opportunity</a:t>
            </a:r>
          </a:p>
          <a:p>
            <a:endParaRPr lang="en-US" sz="3200" dirty="0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Practice Their Religion</a:t>
            </a:r>
          </a:p>
          <a:p>
            <a:endParaRPr lang="en-US" sz="3200" dirty="0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Escape Persecution</a:t>
            </a:r>
          </a:p>
          <a:p>
            <a:endParaRPr lang="en-US" sz="4000" dirty="0" smtClean="0">
              <a:solidFill>
                <a:schemeClr val="bg1"/>
              </a:solidFill>
              <a:latin typeface="Impact" pitchFamily="34" charset="0"/>
            </a:endParaRPr>
          </a:p>
          <a:p>
            <a:endParaRPr lang="en-US" sz="4000" dirty="0" smtClean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36194" name="Picture 2" descr="http://ts1.mm.bing.net/images/thumbnail.aspx?q=424296784456&amp;id=705b316268f32e71acbf3e525cef7fab&amp;url=http%3a%2f%2fdawnamatrix.com%2fwp-content%2fuploads%2f2010%2f10%2fMG_7968-Ed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381000"/>
            <a:ext cx="32766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36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1752600"/>
            <a:ext cx="6324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" pitchFamily="34" charset="0"/>
              </a:rPr>
              <a:t>Who lived in America before the Europeans arrived?</a:t>
            </a:r>
            <a:endParaRPr lang="en-US" sz="48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1219200"/>
            <a:ext cx="5715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Impact" pitchFamily="34" charset="0"/>
              </a:rPr>
              <a:t>Native Americans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Impact" pitchFamily="34" charset="0"/>
              </a:rPr>
              <a:t> (American Indians)</a:t>
            </a:r>
            <a:endParaRPr lang="en-US" sz="4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38242" name="Picture 2" descr="http://ts2.mm.bing.net/images/thumbnail.aspx?q=425709013581&amp;id=f002bf50d5e7ff1eb5999ec290b8c852&amp;url=http%3a%2f%2fwww.deathpenaltyinfo.org%2fimages%2fnamerican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048000"/>
            <a:ext cx="5791200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8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524000"/>
            <a:ext cx="7010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Impact" pitchFamily="34" charset="0"/>
              </a:rPr>
              <a:t>What group of people was taken to America and sold as slaves?</a:t>
            </a:r>
            <a:endParaRPr lang="en-US" sz="4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flipH="1">
            <a:off x="1752600" y="956102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Impact" pitchFamily="34" charset="0"/>
              </a:rPr>
              <a:t>Africans </a:t>
            </a:r>
            <a:endParaRPr lang="en-US" sz="4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40290" name="Picture 2" descr="http://ts4.mm.bing.net/images/thumbnail.aspx?q=546414335747&amp;id=c4073b2b63d7709112b93dd6c6ad6a1a&amp;url=http%3a%2f%2fwww.worldmapsonline.com%2fimages%2fCram%2fHistory%2fatlanticslavetra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438400"/>
            <a:ext cx="7429500" cy="4038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1676400"/>
            <a:ext cx="6781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2"/>
                </a:solidFill>
                <a:latin typeface="Impact" pitchFamily="34" charset="0"/>
              </a:rPr>
              <a:t>What is ONE right of freedom from the First Amendment?</a:t>
            </a:r>
            <a:endParaRPr lang="en-US" sz="72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447800"/>
            <a:ext cx="4876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Impact" pitchFamily="34" charset="0"/>
              </a:rPr>
              <a:t>Why did the colonists fight the British?</a:t>
            </a:r>
            <a:endParaRPr lang="en-US" sz="6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609600"/>
            <a:ext cx="83058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Impact" pitchFamily="34" charset="0"/>
              </a:rPr>
              <a:t>Because of:</a:t>
            </a:r>
          </a:p>
          <a:p>
            <a:pPr algn="ctr"/>
            <a:endParaRPr lang="en-US" sz="48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Impact" pitchFamily="34" charset="0"/>
              </a:rPr>
              <a:t>High Taxes</a:t>
            </a:r>
          </a:p>
          <a:p>
            <a:pPr algn="ctr"/>
            <a:endParaRPr lang="en-US" sz="48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Impact" pitchFamily="34" charset="0"/>
              </a:rPr>
              <a:t>Quartering of British Troops</a:t>
            </a:r>
          </a:p>
          <a:p>
            <a:pPr algn="ctr"/>
            <a:endParaRPr lang="en-US" sz="48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4800" dirty="0" smtClean="0">
                <a:solidFill>
                  <a:schemeClr val="bg1"/>
                </a:solidFill>
                <a:latin typeface="Impact" pitchFamily="34" charset="0"/>
              </a:rPr>
              <a:t>Desire for Self-Government</a:t>
            </a:r>
            <a:endParaRPr lang="en-US" sz="48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828800"/>
            <a:ext cx="5867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Impact" pitchFamily="34" charset="0"/>
              </a:rPr>
              <a:t>Who wrote the Declaration of Independence?</a:t>
            </a:r>
            <a:endParaRPr lang="en-US" sz="6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838200" y="1066801"/>
            <a:ext cx="7499931" cy="762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Impact" pitchFamily="34" charset="0"/>
              </a:rPr>
              <a:t>Thomas Jefferson</a:t>
            </a:r>
            <a:endParaRPr lang="en-US" sz="4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42338" name="Picture 2" descr="http://ts3.mm.bing.net/images/thumbnail.aspx?q=402357696550&amp;id=a41e5c746e13cf7eaf294d29119ef030&amp;url=http%3a%2f%2fwww.lookingglassreview.com%2fassets%2fimages%2fThomas_Jeffer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81200"/>
            <a:ext cx="4724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2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447800"/>
            <a:ext cx="7239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Impact" pitchFamily="34" charset="0"/>
              </a:rPr>
              <a:t>When was the Declaration of Independence adopted?</a:t>
            </a:r>
            <a:endParaRPr lang="en-US" sz="6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143000" y="9906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July 4, 1776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46434" name="Picture 2" descr="http://ts1.mm.bing.net/images/thumbnail.aspx?q=427591009300&amp;id=2a932b3bd3da621aa7a3f4c70d77e5c5&amp;url=http%3a%2f%2fi.pbase.com%2fv3%2f15%2f426615%2f2%2f45732293.frflagfirewor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38400"/>
            <a:ext cx="67437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464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05000"/>
            <a:ext cx="723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Impact" pitchFamily="34" charset="0"/>
              </a:rPr>
              <a:t>There were 13 original states.   Name THREE.</a:t>
            </a:r>
            <a:endParaRPr lang="en-US" sz="6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990600"/>
            <a:ext cx="2514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New Hampshire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Massachusetts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Rhode Island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Connecticut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New York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New Jersey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Pennsylvania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Delaware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Maryland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Virginia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North Carolina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South  Carolina</a:t>
            </a:r>
          </a:p>
          <a:p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Georgia</a:t>
            </a:r>
            <a:endParaRPr lang="en-US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48482" name="Picture 2" descr="http://ts1.mm.bing.net/images/thumbnail.aspx?q=411003453496&amp;id=eaf94e6ddb39bd92e145a52d1525cf57&amp;url=http%3a%2f%2fupload.wikimedia.org%2fwikipedia%2fcommons%2fthumb%2f5%2f50%2fEarly_Jewish_Congregations_in_the_13_Colonies.jpg%2f542px-Early_Jewish_Congregations_in_the_13_Coloni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1066800"/>
            <a:ext cx="5248275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84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905000"/>
            <a:ext cx="77285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What happened at the Constitutional Convention?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1676400" y="10668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The Constitution was written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50530" name="Picture 2" descr="http://ts1.mm.bing.net/images/thumbnail.aspx?q=576141263060&amp;id=3fdb7912bb61f5ee8d4b5d4319cda51b&amp;url=http%3a%2f%2fwww.pbs.org%2fwgbh%2faia%2fpart2%2fimages%2f2conv069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438400"/>
            <a:ext cx="65532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50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00200"/>
            <a:ext cx="73152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2"/>
                </a:solidFill>
                <a:latin typeface="Impact" pitchFamily="34" charset="0"/>
              </a:rPr>
              <a:t>Speech</a:t>
            </a:r>
          </a:p>
          <a:p>
            <a:pPr algn="ctr"/>
            <a:r>
              <a:rPr lang="en-US" sz="5400" dirty="0" smtClean="0">
                <a:solidFill>
                  <a:schemeClr val="bg2"/>
                </a:solidFill>
                <a:latin typeface="Impact" pitchFamily="34" charset="0"/>
              </a:rPr>
              <a:t>Press</a:t>
            </a:r>
          </a:p>
          <a:p>
            <a:pPr algn="ctr"/>
            <a:r>
              <a:rPr lang="en-US" sz="5400" dirty="0" smtClean="0">
                <a:solidFill>
                  <a:schemeClr val="bg2"/>
                </a:solidFill>
                <a:latin typeface="Impact" pitchFamily="34" charset="0"/>
              </a:rPr>
              <a:t>Petition</a:t>
            </a:r>
          </a:p>
          <a:p>
            <a:pPr algn="ctr"/>
            <a:r>
              <a:rPr lang="en-US" sz="5400" dirty="0" smtClean="0">
                <a:solidFill>
                  <a:schemeClr val="bg2"/>
                </a:solidFill>
                <a:latin typeface="Impact" pitchFamily="34" charset="0"/>
              </a:rPr>
              <a:t>Assembly</a:t>
            </a:r>
          </a:p>
          <a:p>
            <a:pPr algn="ctr"/>
            <a:r>
              <a:rPr lang="en-US" sz="5400" dirty="0" smtClean="0">
                <a:solidFill>
                  <a:schemeClr val="bg2"/>
                </a:solidFill>
                <a:latin typeface="Impact" pitchFamily="34" charset="0"/>
              </a:rPr>
              <a:t>Religion</a:t>
            </a:r>
            <a:endParaRPr lang="en-US" sz="54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609600" y="2308086"/>
            <a:ext cx="800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When was the Constitution written?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371601"/>
            <a:ext cx="6629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Impact" pitchFamily="34" charset="0"/>
              </a:rPr>
              <a:t>1787</a:t>
            </a:r>
            <a:endParaRPr lang="en-US" sz="72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52578" name="Picture 2" descr="http://ts2.mm.bing.net/images/thumbnail.aspx?q=404268390265&amp;id=48d7dcec35f71bf99e99dcf98fb4f2a7&amp;url=http%3a%2f%2fwww.nps.gov%2fncr%2fcustomcf%2fapps%2feventcalendar%2fevents%2fimages%2fwhhoevent69283968_1787_Constitution2_6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048000"/>
            <a:ext cx="5562600" cy="33147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2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2209800"/>
            <a:ext cx="6629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The Federalist Papers supported the passage of the U.S. Constitution.  Name one of the writers.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1676400"/>
            <a:ext cx="4572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James Madison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Alexander Hamilton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John Jay</a:t>
            </a:r>
          </a:p>
          <a:p>
            <a:pPr algn="ctr"/>
            <a:endParaRPr lang="en-US" sz="28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2800" dirty="0" err="1" smtClean="0">
                <a:solidFill>
                  <a:schemeClr val="bg1"/>
                </a:solidFill>
                <a:latin typeface="Impact" pitchFamily="34" charset="0"/>
              </a:rPr>
              <a:t>Publius</a:t>
            </a:r>
            <a:endParaRPr lang="en-US" sz="2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54626" name="Picture 2" descr="http://ts4.mm.bing.net/images/thumbnail.aspx?q=410496274831&amp;id=8824702612617ceb82d00ea82d4d18d1&amp;url=http%3a%2f%2fwww.romaniatourism.com%2fimages%2fconstanta%2fconstanta-ovidi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762000"/>
            <a:ext cx="3429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4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54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600200"/>
            <a:ext cx="8305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Impact" pitchFamily="34" charset="0"/>
              </a:rPr>
              <a:t>What  is one thing Benjamin Franklin is famous for?</a:t>
            </a:r>
            <a:endParaRPr lang="en-US" sz="4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58722" name="Picture 2" descr="http://ts1.mm.bing.net/images/thumbnail.aspx?q=400105212096&amp;id=41105fd7f3976f908503cd4cd2bca901&amp;url=http%3a%2f%2fupload.wikimedia.org%2fwikipedia%2fcommons%2f1%2f10%2fBenjamin_Franklin_Coloured_Drawin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3352800"/>
            <a:ext cx="39624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7924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U.S. Diplomat</a:t>
            </a:r>
          </a:p>
          <a:p>
            <a:endParaRPr lang="en-US" sz="3600" dirty="0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Oldest Member of the Constitutional Convention</a:t>
            </a:r>
          </a:p>
          <a:p>
            <a:endParaRPr lang="en-US" sz="3600" dirty="0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First Postmaster General of the U.S.</a:t>
            </a:r>
          </a:p>
          <a:p>
            <a:endParaRPr lang="en-US" sz="3600" dirty="0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Writer of Poor Richard’s Almanac</a:t>
            </a:r>
          </a:p>
          <a:p>
            <a:endParaRPr lang="en-US" sz="3600" dirty="0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Started the First Free Libraries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4384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Who is the “Father of Our Country” and the “First President”?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George Washington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59746" name="Picture 2" descr="http://ts4.mm.bing.net/images/thumbnail.aspx?q=471399149367&amp;id=f1999ed723547a4064141f1edae9c304&amp;url=http%3a%2f%2fwww.speculativebubble.com%2fimages%2fgeorge-washingto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133600"/>
            <a:ext cx="59055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609600" y="2847439"/>
            <a:ext cx="739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What territory did the United States buy from France in 1803?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8382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The Louisiana Territory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61794" name="Picture 2" descr="http://ts2.mm.bing.net/images/thumbnail.aspx?q=408998912917&amp;id=072aa26b95e06c9394944b2f674086d9&amp;url=http%3a%2f%2fwww.tlaupp.com%2fimages%2fLPterri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81200"/>
            <a:ext cx="65913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1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676400"/>
            <a:ext cx="66294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2"/>
                </a:solidFill>
                <a:latin typeface="Impact" pitchFamily="34" charset="0"/>
              </a:rPr>
              <a:t>How many amendments does the Constitution have?</a:t>
            </a:r>
            <a:endParaRPr lang="en-US" sz="66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438400"/>
            <a:ext cx="769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" pitchFamily="34" charset="0"/>
              </a:rPr>
              <a:t>Name ONE war fought by the United States in the 1800s?</a:t>
            </a:r>
            <a:endParaRPr lang="en-US" sz="48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066800"/>
            <a:ext cx="5562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Impact" pitchFamily="34" charset="0"/>
              </a:rPr>
              <a:t>War of 1812</a:t>
            </a:r>
          </a:p>
          <a:p>
            <a:pPr algn="ctr"/>
            <a:endParaRPr lang="en-US" sz="44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Impact" pitchFamily="34" charset="0"/>
              </a:rPr>
              <a:t>Mexican-American War</a:t>
            </a:r>
          </a:p>
          <a:p>
            <a:pPr algn="ctr"/>
            <a:endParaRPr lang="en-US" sz="44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Impact" pitchFamily="34" charset="0"/>
              </a:rPr>
              <a:t>Civil War</a:t>
            </a:r>
          </a:p>
          <a:p>
            <a:pPr algn="ctr"/>
            <a:endParaRPr lang="en-US" sz="44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Impact" pitchFamily="34" charset="0"/>
              </a:rPr>
              <a:t>Spanish-American War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514600"/>
            <a:ext cx="701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Name the U.S. war between the North and the South?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192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The Civil War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65890" name="Picture 2" descr="http://ts2.mm.bing.net/images/thumbnail.aspx?q=411297251533&amp;id=3fc4e8df962cd37f7c5fc6dd19423ce0&amp;url=http%3a%2f%2fwww.globenie.com%2fCivilWar%2fCivilWar_battles%2fCivilWarBattles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209800"/>
            <a:ext cx="7620000" cy="4343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5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22098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Name ONE problem that led to the Civil War?</a:t>
            </a:r>
            <a:endParaRPr 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1"/>
            <a:ext cx="6172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Slavery</a:t>
            </a:r>
          </a:p>
          <a:p>
            <a:pPr algn="ctr"/>
            <a:endParaRPr lang="en-US" sz="36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Economic Reasons</a:t>
            </a:r>
          </a:p>
          <a:p>
            <a:pPr algn="ctr"/>
            <a:endParaRPr lang="en-US" sz="36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States’ Rights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69986" name="Picture 2" descr="http://www.jericobb.com/images/tempCivilWarHead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810000"/>
            <a:ext cx="6477000" cy="2600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4" dur="1" fill="hold"/>
                                        <p:tgtEl>
                                          <p:spTgt spid="1699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7526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What was ONE important thing that Abraham Lincoln did?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46082" name="Picture 2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3124200"/>
            <a:ext cx="40386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0"/>
            <a:ext cx="6781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Freed the Slaves</a:t>
            </a:r>
          </a:p>
          <a:p>
            <a:endParaRPr lang="en-US" sz="4000" dirty="0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Saved (or preserved) the Union</a:t>
            </a:r>
          </a:p>
          <a:p>
            <a:endParaRPr lang="en-US" sz="4000" dirty="0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Led the United States during the Civil War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72034" name="Picture 2" descr="http://ts4.mm.bing.net/images/thumbnail.aspx?q=525921756111&amp;id=b27facc32f8a93807ec1947e7e6a71f0&amp;url=http%3a%2f%2fwww.lookingglassreview.com%2fassets%2fimages%2fThe_Emancipation_Proclam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3276600"/>
            <a:ext cx="3962400" cy="3124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2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828800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What did the Emancipation Proclamation do?</a:t>
            </a:r>
            <a:endParaRPr 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066800"/>
            <a:ext cx="662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Freed the Slaves!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74082" name="Picture 2" descr="http://ts2.mm.bing.net/images/thumbnail.aspx?q=464291767137&amp;id=78510bd9b4a3dd8b1f678013d074dc11&amp;url=http%3a%2f%2fwww.sonofthesouth.net%2fleefoundation%2fcivil-war%2f1863%2fjanuary%2femancipated-slaves-1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981200"/>
            <a:ext cx="685800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533400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2"/>
                </a:solidFill>
                <a:latin typeface="Impact" pitchFamily="34" charset="0"/>
              </a:rPr>
              <a:t>Twenty-Seven (27)</a:t>
            </a:r>
            <a:endParaRPr lang="en-US" sz="7200" dirty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47106" name="Picture 2" descr="http://cldg.org/images/bill%20of%20right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057400"/>
            <a:ext cx="3495675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057400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What did Susan B. Anthony do?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40962" name="Picture 2" descr="http://rds.yahoo.com/_ylt=A0PDoX7kQFlN1jcAhRijzbkF/SIG=13ov0fe1v/EXP=1297723748/**http%3a/upload.wikimedia.org/wikipedia/commons/c/c7/Susan_B._Anthony_by_Frances_Benjamin_Johnst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971800"/>
            <a:ext cx="3505200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90600" y="1143000"/>
            <a:ext cx="7162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Fought for women’s rights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Fought for civil rights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543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Name one war fought by the United States in the 1900s?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8001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World War I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World War II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Korean War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Vietnam War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(Persian) Gulf War</a:t>
            </a:r>
          </a:p>
        </p:txBody>
      </p:sp>
      <p:pic>
        <p:nvPicPr>
          <p:cNvPr id="177154" name="Picture 2" descr="http://ts4.mm.bing.net/images/thumbnail.aspx?q=408721296211&amp;id=c34f3c73ba818f1ffe4da882dca6eb9c&amp;url=http%3a%2f%2fupload.wikimedia.org%2fwikipedia%2fcommons%2f0%2f01%2fAllied_soldier_World_War_I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4000500"/>
            <a:ext cx="21431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771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11430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Who was President during World War I?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Woodrow Wilson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81250" name="Picture 2" descr="http://ts4.mm.bing.net/images/thumbnail.aspx?q=524978759879&amp;id=fe5d2e8ec03c6d6ad0d8172ec44edb8b&amp;url=http%3a%2f%2fwww.blog4history.com%2fwp-content%2fuploads%2f2010%2f05%2fwoodrow-wil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392680"/>
            <a:ext cx="3505200" cy="4465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12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457200"/>
            <a:ext cx="8001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Who was President during the Great Depression and World War II?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533400"/>
            <a:ext cx="8229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Franklin Delano Roosevelt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84322" name="Picture 2" descr="http://ts1.mm.bing.net/images/thumbnail.aspx?q=553407886084&amp;id=1c8f7f87ccdc7b3f304f11f09385cd4c&amp;url=http%3a%2f%2f0.tqn.com%2fd%2fhistory1900s%2f1%2f0%2f-%2fG%2ffdr110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410511"/>
            <a:ext cx="4267200" cy="5447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43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685800"/>
            <a:ext cx="8229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Who did the United States fight in World War II?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533400"/>
            <a:ext cx="8458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Japan, Germany, Italy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85346" name="Picture 2" descr="http://ts3.mm.bing.net/images/thumbnail.aspx?q=419643862066&amp;id=47412b5d04b2dbaf9f29cfe5f27faf85&amp;url=http%3a%2f%2fpages.uoregon.edu%2fmccole%2f303Spring2009%2fmaps%2fWWIIbattlefro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600997"/>
            <a:ext cx="5029200" cy="52570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53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905000"/>
            <a:ext cx="5715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2"/>
                </a:solidFill>
                <a:latin typeface="Impact" pitchFamily="34" charset="0"/>
              </a:rPr>
              <a:t>What did the Declaration of Independence do?</a:t>
            </a:r>
            <a:endParaRPr lang="en-US" sz="7200" dirty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46082" name="Picture 2" descr="http://www.thefreemanonline.org/wp-content/uploads/2010/07/declaration-of-independ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2286000"/>
            <a:ext cx="3352800" cy="28822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85800"/>
            <a:ext cx="7391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Before he was President, Eisenhower was a general. What war was he in?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8153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World War II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87394" name="Picture 2" descr="http://ts3.mm.bing.net/images/thumbnail.aspx?q=503231748994&amp;id=f1aa41e237133c58717b496f0ff4fd40&amp;url=http%3a%2f%2fejw.i8.com%2fike%2fgener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309456"/>
            <a:ext cx="3810000" cy="5548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873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1600200"/>
            <a:ext cx="6248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During the Cold War, what was the main concern of the United States?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143000"/>
            <a:ext cx="609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Impact" pitchFamily="34" charset="0"/>
              </a:rPr>
              <a:t>Communism</a:t>
            </a:r>
            <a:endParaRPr lang="en-US" sz="6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89444" name="Picture 4" descr="http://www.absurdintellectual.com/wp-content/uploads/2009/12/red-channel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438400"/>
            <a:ext cx="51435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8944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838200" y="2437150"/>
            <a:ext cx="6629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Impact" pitchFamily="34" charset="0"/>
              </a:rPr>
              <a:t>What movement tried to end racial discrimination?</a:t>
            </a:r>
            <a:endParaRPr lang="en-US" sz="4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914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Civil Rights Movement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91490" name="Picture 2" descr="http://ts2.mm.bing.net/images/thumbnail.aspx?q=426290711093&amp;id=ff676970b416892bc743b52927209676&amp;url=http%3a%2f%2fstudent.valpo.edu%2fmmullins%2fpowerpoint%2f07892012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828800"/>
            <a:ext cx="6629400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149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381000" y="3093363"/>
            <a:ext cx="8458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chemeClr val="bg1"/>
                </a:solidFill>
                <a:latin typeface="Impact" pitchFamily="34" charset="0"/>
              </a:rPr>
              <a:t>What did Martin Luther King, Jr. do?</a:t>
            </a:r>
            <a:endParaRPr lang="en-US" sz="4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00200" y="685800"/>
            <a:ext cx="5638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Fought for Civil Rights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Worked for equality for all Americans</a:t>
            </a:r>
            <a:endParaRPr 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93538" name="Picture 2" descr="http://ts2.mm.bing.net/images/thumbnail.aspx?q=544396420813&amp;id=a3b499171c5b0bee773245496425f6c0&amp;url=http%3a%2f%2fwww.aaronmartini.com%2fmartinlutherking%2fimages%2fmartin_luther_king_jr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743200"/>
            <a:ext cx="60960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35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05000"/>
            <a:ext cx="7620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What major event happened on</a:t>
            </a:r>
          </a:p>
          <a:p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 September 11, 2001 in the United States?</a:t>
            </a:r>
            <a:endParaRPr 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Go to fullsize imag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0"/>
            <a:ext cx="3657600" cy="2743200"/>
          </a:xfrm>
          <a:prstGeom prst="rect">
            <a:avLst/>
          </a:prstGeom>
          <a:noFill/>
        </p:spPr>
      </p:pic>
      <p:pic>
        <p:nvPicPr>
          <p:cNvPr id="219140" name="Picture 4" descr="Go to full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76800" y="2971800"/>
            <a:ext cx="3886200" cy="28956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676400" y="1295400"/>
            <a:ext cx="594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Terrorist Attack on the World Trade Center in New York city</a:t>
            </a:r>
            <a:endParaRPr lang="en-US" sz="28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1371600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  <a:latin typeface="Impact" pitchFamily="34" charset="0"/>
              </a:rPr>
              <a:t>Declare/Announce our independence from Great Britain</a:t>
            </a:r>
          </a:p>
        </p:txBody>
      </p:sp>
      <p:pic>
        <p:nvPicPr>
          <p:cNvPr id="45058" name="Picture 2" descr="http://upload.wikimedia.org/wikipedia/commons/7/7a/Drafting_of_the_Declaration_of_Independ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667000"/>
            <a:ext cx="3962400" cy="38052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1066800" y="26670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Name ONE American Indian tribe in the United States?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400"/>
            <a:ext cx="769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  <a:latin typeface="Impact" pitchFamily="34" charset="0"/>
              </a:rPr>
              <a:t>Cherokee, Navajo, Sioux, Chippewa, Choctaw, Pueblo, Apache, Iroquois, Creek, Blackfoot, Seminole, Cheyenne,  </a:t>
            </a:r>
            <a:r>
              <a:rPr lang="en-US" sz="2000" dirty="0" err="1" smtClean="0">
                <a:solidFill>
                  <a:schemeClr val="bg1"/>
                </a:solidFill>
                <a:latin typeface="Impact" pitchFamily="34" charset="0"/>
              </a:rPr>
              <a:t>Arawak</a:t>
            </a:r>
            <a:r>
              <a:rPr lang="en-US" sz="2000" dirty="0" smtClean="0">
                <a:solidFill>
                  <a:schemeClr val="bg1"/>
                </a:solidFill>
                <a:latin typeface="Impact" pitchFamily="34" charset="0"/>
              </a:rPr>
              <a:t>, Shawnee, Mohegan, Huron, Oneida, Lakota, Crow, Teton, Hopi, etc.</a:t>
            </a:r>
            <a:endParaRPr lang="en-US" sz="2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95586" name="Picture 2" descr="http://ts4.mm.bing.net/images/thumbnail.aspx?q=425953532707&amp;id=5cd171fb47bdebbcd78d90f3a870322d&amp;url=http%3a%2f%2fgb.fotolibra.com%2fimages%2fpreviews%2f92774-native-american-trib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286000"/>
            <a:ext cx="6477000" cy="3886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55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2209800"/>
            <a:ext cx="617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Name ONE of the two longest rivers in the United States?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7640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Missouri River OR Mississippi River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98658" name="Picture 2" descr="http://ts2.mm.bing.net/images/thumbnail.aspx?q=526051520729&amp;id=6693a01e66922dfa3b8cd7973f69876d&amp;url=http%3a%2f%2fbacshortly.files.wordpress.com%2f2009%2f02%2fmap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743200"/>
            <a:ext cx="54102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9865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057400"/>
            <a:ext cx="7848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What ocean is on the West Coast of the United States?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19200"/>
            <a:ext cx="6934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1"/>
                </a:solidFill>
                <a:latin typeface="Impact" pitchFamily="34" charset="0"/>
              </a:rPr>
              <a:t>Pacific Ocean</a:t>
            </a:r>
            <a:endParaRPr lang="en-US" sz="48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00706" name="Picture 2" descr="http://ts2.mm.bing.net/images/thumbnail.aspx?q=406862629405&amp;id=29295e29159a37e35f0fabd8674ec563&amp;url=http%3a%2f%2fwww.mnsu.edu%2femuseum%2finformation%2foceans%2fimages%2fpacific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2362200"/>
            <a:ext cx="58674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07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 rot="10800000" flipV="1">
            <a:off x="1066800" y="2314039"/>
            <a:ext cx="7086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What ocean is on the East Coast of the United States?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5240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The Atlantic Ocean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3" name="Picture 2" descr="http://ts3.mm.bing.net/images/thumbnail.aspx?q=413354829806&amp;id=562f582cc98907749023b359261bea5f&amp;url=http%3a%2f%2fwww.ilike2learn.com%2filike2learn%2fseamaps%2fAtlanticOce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590800"/>
            <a:ext cx="6096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2286000"/>
            <a:ext cx="769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chemeClr val="bg1"/>
                </a:solidFill>
                <a:latin typeface="Impact" pitchFamily="34" charset="0"/>
              </a:rPr>
              <a:t>Name ONE United States Territory?</a:t>
            </a:r>
            <a:endParaRPr lang="en-US" sz="32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685800"/>
            <a:ext cx="8305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Puerto Rico</a:t>
            </a:r>
          </a:p>
          <a:p>
            <a:pPr algn="ctr"/>
            <a:endParaRPr lang="en-US" sz="36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U.S. Virgin Islands</a:t>
            </a:r>
          </a:p>
          <a:p>
            <a:pPr algn="ctr"/>
            <a:endParaRPr lang="en-US" sz="36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American Samoa</a:t>
            </a:r>
          </a:p>
          <a:p>
            <a:pPr algn="ctr"/>
            <a:endParaRPr lang="en-US" sz="36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Northern Mariana Islands</a:t>
            </a:r>
          </a:p>
          <a:p>
            <a:pPr algn="ctr"/>
            <a:endParaRPr lang="en-US" sz="36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Guam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371600"/>
            <a:ext cx="6553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2"/>
                </a:solidFill>
                <a:latin typeface="Impact" pitchFamily="34" charset="0"/>
              </a:rPr>
              <a:t>What are TWO rights contained in the Declaration of Independence?</a:t>
            </a:r>
            <a:endParaRPr lang="en-US" sz="60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533400" y="1927086"/>
            <a:ext cx="838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Name ONE state that borders Canada.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685800"/>
            <a:ext cx="60198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Maine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New Hampshire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Vermont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New York 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Pennsylvania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Ohio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Michigan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Minnesota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North Dakota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Montana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Idaho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Washington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Impact" pitchFamily="34" charset="0"/>
              </a:rPr>
              <a:t>Alaska</a:t>
            </a:r>
          </a:p>
          <a:p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838200" y="2170331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Name ONE state that borders Mexico?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057400"/>
            <a:ext cx="7467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California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Arizona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New Mexico</a:t>
            </a:r>
          </a:p>
          <a:p>
            <a:pPr algn="ctr"/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Texas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336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What is the capital of the United States?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828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Washington, D.C.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03778" name="Picture 2" descr="http://ts2.mm.bing.net/images/thumbnail.aspx?q=544914476841&amp;id=93eeb705bf6e6459d87a935cd796bee5&amp;url=http%3a%2f%2fwww.smallandeleganthotels.com%2fWashington%2520D.C.%2fWashington%2520Photos%2fWashington_d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971800"/>
            <a:ext cx="58674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37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143000"/>
            <a:ext cx="731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Where is the Statute of Liberty?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12994" name="Picture 2" descr="http://ts4.mm.bing.net/images/thumbnail.aspx?q=411164740823&amp;id=f1db636108dbccdd510ceede2c4dae4e&amp;url=http%3a%2f%2f2.bp.blogspot.com%2f_k_gc6ugoyEQ%2fSYQ1wntV5AI%2fAAAAAAAAAAU%2f8QAPHQeIoGo%2fS570%2fstatue_of_liberty_800cropped%255B1%255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438400"/>
            <a:ext cx="3962400" cy="3733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057400"/>
            <a:ext cx="5486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New York Harbor</a:t>
            </a:r>
          </a:p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/>
            </a:r>
            <a:b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</a:br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Liberty Island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2098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Why does the flag have 13 stripes?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14018" name="Picture 2" descr="http://ts3.mm.bing.net/images/thumbnail.aspx?q=501973784122&amp;id=bb13ae129c0f4bc59744b956ec8ed6be&amp;url=http%3a%2f%2fwww.peoplequiz.com%2fimages%2fquizzes%2famerican_flag.gif-317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971800"/>
            <a:ext cx="6172200" cy="3076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787372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Why does the flag have 50 stars?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533400"/>
            <a:ext cx="5715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2"/>
                </a:solidFill>
                <a:latin typeface="Impact" pitchFamily="34" charset="0"/>
              </a:rPr>
              <a:t>Life</a:t>
            </a:r>
          </a:p>
          <a:p>
            <a:r>
              <a:rPr lang="en-US" sz="6600" dirty="0" smtClean="0">
                <a:solidFill>
                  <a:schemeClr val="bg2"/>
                </a:solidFill>
                <a:latin typeface="Impact" pitchFamily="34" charset="0"/>
              </a:rPr>
              <a:t>Liberty</a:t>
            </a:r>
          </a:p>
          <a:p>
            <a:r>
              <a:rPr lang="en-US" sz="6600" dirty="0" smtClean="0">
                <a:solidFill>
                  <a:schemeClr val="bg2"/>
                </a:solidFill>
                <a:latin typeface="Impact" pitchFamily="34" charset="0"/>
              </a:rPr>
              <a:t>Pursuit of Happiness</a:t>
            </a:r>
            <a:endParaRPr lang="en-US" sz="6600" dirty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43010" name="Picture 2" descr="http://ny-image1.etsy.com/il_fullxfull.854276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3429000"/>
            <a:ext cx="2943225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3716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There is one star for each state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16066" name="Picture 2" descr="http://ts1.mm.bing.net/images/thumbnail.aspx?q=422583012452&amp;id=bc07a9d19ba1a9683e374d44ec4a06a5&amp;url=http%3a%2f%2fkeep2.sjfc.edu%2fclass%2fbnapoli%2fmsti431%2fjpk7984%2fmsti431%2fUnitedStatesM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14600"/>
            <a:ext cx="6477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160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1905000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What is the name of the national anthem?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905000"/>
            <a:ext cx="7086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The Star Spangled Banner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07522" name="Picture 2" descr="http://ts2.mm.bing.net/images/thumbnail.aspx?q=544740934481&amp;id=8703a9a6fd0b00eb9bc2b062e02242b4&amp;url=http%3a%2f%2fwww.musicphenomenon.com%2fasset%2fimage%2fcabannerr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819400"/>
            <a:ext cx="4038600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752600"/>
            <a:ext cx="6324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When do we celebrate Independence Day?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600200"/>
            <a:ext cx="609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July 4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215042" name="Picture 2" descr="http://ts4.mm.bing.net/images/thumbnail.aspx?q=526761925399&amp;id=8f59826bedfa4e89e32cc6ad805ab042&amp;url=http%3a%2f%2fwww.chromasia.com%2fimages%2finternational_fireworks_2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514600"/>
            <a:ext cx="4724400" cy="3314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05000" y="18288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Name two national U.S. holidays?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228600"/>
            <a:ext cx="7239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New Year’s Day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Martin Luther King Day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President’s Day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Memorial Day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Labor Day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Independence Day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Columbus Day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Veteran’s Day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Thanksgiving Day</a:t>
            </a:r>
          </a:p>
          <a:p>
            <a:pPr algn="ctr"/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Christmas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" y="228600"/>
            <a:ext cx="7239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/>
                </a:solidFill>
                <a:latin typeface="Impact" pitchFamily="34" charset="0"/>
              </a:rPr>
              <a:t>What is the Supreme Law of the Land?</a:t>
            </a:r>
          </a:p>
          <a:p>
            <a:pPr algn="ctr"/>
            <a:endParaRPr lang="en-US" sz="6000" dirty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62466" name="Picture 2" descr="http://www.whitehouse.gov/sites/default/files/imagecache/page_masthead/Scene_at_the_Signing_of_the_Constitution_of_the_United_Sta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048000"/>
            <a:ext cx="5391150" cy="30343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6246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752600"/>
            <a:ext cx="8001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2"/>
                </a:solidFill>
                <a:latin typeface="Impact" pitchFamily="34" charset="0"/>
              </a:rPr>
              <a:t>What is freedom of religion?</a:t>
            </a:r>
            <a:endParaRPr lang="en-US" sz="66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09600"/>
            <a:ext cx="6781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  <a:latin typeface="Impact" pitchFamily="34" charset="0"/>
              </a:rPr>
              <a:t>You can practice any religion, or not practice a religion</a:t>
            </a:r>
            <a:endParaRPr lang="en-US" sz="4000" dirty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40964" name="Picture 4" descr="http://communitycoexist.com/web_images/coexis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2743200"/>
            <a:ext cx="4752975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219200"/>
            <a:ext cx="8001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2"/>
                </a:solidFill>
                <a:latin typeface="Impact" pitchFamily="34" charset="0"/>
              </a:rPr>
              <a:t>What is the economic system in the United States?</a:t>
            </a:r>
            <a:endParaRPr lang="en-US" sz="66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62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bg2"/>
                </a:solidFill>
                <a:latin typeface="Impact" pitchFamily="34" charset="0"/>
              </a:rPr>
              <a:t>Capitalist economy</a:t>
            </a:r>
          </a:p>
          <a:p>
            <a:pPr algn="ctr"/>
            <a:r>
              <a:rPr lang="en-US" sz="3600" dirty="0" smtClean="0">
                <a:solidFill>
                  <a:schemeClr val="bg2"/>
                </a:solidFill>
                <a:latin typeface="Impact" pitchFamily="34" charset="0"/>
              </a:rPr>
              <a:t>Market Economy</a:t>
            </a:r>
            <a:endParaRPr lang="en-US" sz="3600" dirty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38914" name="Picture 2" descr="http://www.dennisflood.com/photos/2005/1000/wall_street_sign_59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1828800"/>
            <a:ext cx="3657600" cy="4206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739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2"/>
                </a:solidFill>
                <a:latin typeface="Impact" pitchFamily="34" charset="0"/>
              </a:rPr>
              <a:t>What is the “Rule of Law”?</a:t>
            </a:r>
            <a:endParaRPr lang="en-US" sz="66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524000"/>
            <a:ext cx="7467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>
                <a:solidFill>
                  <a:schemeClr val="bg2"/>
                </a:solidFill>
                <a:latin typeface="Impact" pitchFamily="34" charset="0"/>
              </a:rPr>
              <a:t>Everyone must follow the law</a:t>
            </a:r>
          </a:p>
          <a:p>
            <a:pPr algn="ctr"/>
            <a:r>
              <a:rPr lang="en-US" sz="4800" dirty="0" smtClean="0">
                <a:solidFill>
                  <a:schemeClr val="bg2"/>
                </a:solidFill>
                <a:latin typeface="Impact" pitchFamily="34" charset="0"/>
              </a:rPr>
              <a:t>Leader must obey the law</a:t>
            </a:r>
          </a:p>
          <a:p>
            <a:pPr algn="ctr"/>
            <a:r>
              <a:rPr lang="en-US" sz="4800" dirty="0" smtClean="0">
                <a:solidFill>
                  <a:schemeClr val="bg2"/>
                </a:solidFill>
                <a:latin typeface="Impact" pitchFamily="34" charset="0"/>
              </a:rPr>
              <a:t>Government must obey the law</a:t>
            </a:r>
          </a:p>
          <a:p>
            <a:pPr algn="ctr"/>
            <a:r>
              <a:rPr lang="en-US" sz="4800" dirty="0" smtClean="0">
                <a:solidFill>
                  <a:schemeClr val="bg2"/>
                </a:solidFill>
                <a:latin typeface="Impact" pitchFamily="34" charset="0"/>
              </a:rPr>
              <a:t>No one is above the law</a:t>
            </a:r>
            <a:endParaRPr lang="en-US" sz="48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600200"/>
            <a:ext cx="8686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2"/>
                </a:solidFill>
                <a:latin typeface="Impact" pitchFamily="34" charset="0"/>
              </a:rPr>
              <a:t>Name ONE branch or part of the government?</a:t>
            </a:r>
            <a:endParaRPr lang="en-US" sz="66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758077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2"/>
                </a:solidFill>
                <a:latin typeface="Impact" pitchFamily="34" charset="0"/>
              </a:rPr>
              <a:t>Executive (</a:t>
            </a:r>
            <a:r>
              <a:rPr lang="en-US" sz="5400" dirty="0" err="1" smtClean="0">
                <a:solidFill>
                  <a:schemeClr val="bg2"/>
                </a:solidFill>
                <a:latin typeface="Impact" pitchFamily="34" charset="0"/>
              </a:rPr>
              <a:t>thePresident</a:t>
            </a:r>
            <a:r>
              <a:rPr lang="en-US" sz="5400" dirty="0" smtClean="0">
                <a:solidFill>
                  <a:schemeClr val="bg2"/>
                </a:solidFill>
                <a:latin typeface="Impact" pitchFamily="34" charset="0"/>
              </a:rPr>
              <a:t>)</a:t>
            </a:r>
          </a:p>
          <a:p>
            <a:pPr algn="ctr"/>
            <a:r>
              <a:rPr lang="en-US" sz="5400" dirty="0" smtClean="0">
                <a:solidFill>
                  <a:schemeClr val="bg2"/>
                </a:solidFill>
                <a:latin typeface="Impact" pitchFamily="34" charset="0"/>
              </a:rPr>
              <a:t>Legislative (Congress)</a:t>
            </a:r>
          </a:p>
          <a:p>
            <a:pPr algn="ctr"/>
            <a:r>
              <a:rPr lang="en-US" sz="5400" dirty="0" smtClean="0">
                <a:solidFill>
                  <a:schemeClr val="bg2"/>
                </a:solidFill>
                <a:latin typeface="Impact" pitchFamily="34" charset="0"/>
              </a:rPr>
              <a:t>Judiciary (Courts)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981200"/>
            <a:ext cx="7467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/>
                </a:solidFill>
                <a:latin typeface="Impact" pitchFamily="34" charset="0"/>
              </a:rPr>
              <a:t>What stops ONE branch of government from being too powerful?</a:t>
            </a:r>
            <a:endParaRPr lang="en-US" sz="60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1524000"/>
            <a:ext cx="43434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/>
                </a:solidFill>
                <a:latin typeface="Impact" pitchFamily="34" charset="0"/>
              </a:rPr>
              <a:t>Check and Balances</a:t>
            </a:r>
          </a:p>
          <a:p>
            <a:pPr algn="ctr"/>
            <a:r>
              <a:rPr lang="en-US" sz="6000" dirty="0" smtClean="0">
                <a:solidFill>
                  <a:schemeClr val="bg2"/>
                </a:solidFill>
                <a:latin typeface="Impact" pitchFamily="34" charset="0"/>
              </a:rPr>
              <a:t>+</a:t>
            </a:r>
          </a:p>
          <a:p>
            <a:pPr algn="ctr"/>
            <a:r>
              <a:rPr lang="en-US" sz="6000" dirty="0" smtClean="0">
                <a:solidFill>
                  <a:schemeClr val="bg2"/>
                </a:solidFill>
                <a:latin typeface="Impact" pitchFamily="34" charset="0"/>
              </a:rPr>
              <a:t>Separation of Powers</a:t>
            </a:r>
            <a:endParaRPr lang="en-US" sz="6000" dirty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32770" name="Picture 2" descr="http://www.socialstudieshelp.com/Images/ChksBalnce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3951250" cy="3476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3048000"/>
            <a:ext cx="640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2"/>
                </a:solidFill>
                <a:latin typeface="Impact" pitchFamily="34" charset="0"/>
              </a:rPr>
              <a:t>The Constitution</a:t>
            </a:r>
            <a:endParaRPr lang="en-US" sz="8800" dirty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61442" name="Picture 2" descr="http://www.whitehouse.gov/sites/default/files/imagecache/page_masthead/Scene_at_the_Signing_of_the_Constitution_of_the_United_Stat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09600"/>
            <a:ext cx="4191000" cy="23526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4876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2"/>
                </a:solidFill>
                <a:latin typeface="Impact" pitchFamily="34" charset="0"/>
              </a:rPr>
              <a:t>Who is in charge of the EXECUTIVE BRANCH?</a:t>
            </a:r>
            <a:endParaRPr lang="en-US" sz="6600" dirty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31746" name="Picture 2" descr="http://ts3.mm.bing.net/images/thumbnail.aspx?q=553463326174&amp;id=0157fc69b5a747905c52b5998f6da64e&amp;url=http%3a%2f%2fwww.blackenterprise.com%2ffiles%2f2010%2f04%2fobama-official-photo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219200"/>
            <a:ext cx="374396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85800" y="3810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2"/>
                </a:solidFill>
                <a:latin typeface="Impact" pitchFamily="34" charset="0"/>
              </a:rPr>
              <a:t>The President</a:t>
            </a:r>
            <a:endParaRPr lang="en-US" sz="9600" dirty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30722" name="Picture 2" descr="http://barackobamabiography.org/images/barack-hussein-oba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152650"/>
            <a:ext cx="3974422" cy="4705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609600"/>
            <a:ext cx="6400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2"/>
                </a:solidFill>
                <a:latin typeface="Impact" pitchFamily="34" charset="0"/>
              </a:rPr>
              <a:t>Who makes Federal Laws?</a:t>
            </a:r>
            <a:endParaRPr lang="en-US" sz="96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84582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/>
                </a:solidFill>
                <a:latin typeface="Impact" pitchFamily="34" charset="0"/>
              </a:rPr>
              <a:t>Congress</a:t>
            </a:r>
          </a:p>
          <a:p>
            <a:pPr algn="ctr"/>
            <a:endParaRPr lang="en-US" sz="6000" dirty="0" smtClean="0">
              <a:solidFill>
                <a:schemeClr val="bg2"/>
              </a:solidFill>
              <a:latin typeface="Impact" pitchFamily="34" charset="0"/>
            </a:endParaRPr>
          </a:p>
          <a:p>
            <a:pPr algn="ctr"/>
            <a:r>
              <a:rPr lang="en-US" sz="6000" dirty="0" smtClean="0">
                <a:solidFill>
                  <a:schemeClr val="bg2"/>
                </a:solidFill>
                <a:latin typeface="Impact" pitchFamily="34" charset="0"/>
              </a:rPr>
              <a:t>Senate</a:t>
            </a:r>
            <a:r>
              <a:rPr lang="en-US" sz="6000" dirty="0">
                <a:solidFill>
                  <a:schemeClr val="bg2"/>
                </a:solidFill>
                <a:latin typeface="Impact" pitchFamily="34" charset="0"/>
              </a:rPr>
              <a:t> </a:t>
            </a:r>
            <a:r>
              <a:rPr lang="en-US" sz="6000" dirty="0" smtClean="0">
                <a:solidFill>
                  <a:schemeClr val="bg2"/>
                </a:solidFill>
                <a:latin typeface="Impact" pitchFamily="34" charset="0"/>
              </a:rPr>
              <a:t>and House of Representatives</a:t>
            </a:r>
          </a:p>
          <a:p>
            <a:pPr algn="ctr"/>
            <a:endParaRPr lang="en-US" sz="6000" dirty="0">
              <a:solidFill>
                <a:schemeClr val="bg2"/>
              </a:solidFill>
              <a:latin typeface="Impact" pitchFamily="34" charset="0"/>
            </a:endParaRPr>
          </a:p>
          <a:p>
            <a:pPr algn="ctr"/>
            <a:r>
              <a:rPr lang="en-US" sz="6000" dirty="0" smtClean="0">
                <a:solidFill>
                  <a:schemeClr val="bg2"/>
                </a:solidFill>
                <a:latin typeface="Impact" pitchFamily="34" charset="0"/>
              </a:rPr>
              <a:t>Legislature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76800" y="838200"/>
            <a:ext cx="4267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2"/>
                </a:solidFill>
                <a:latin typeface="Impact" pitchFamily="34" charset="0"/>
              </a:rPr>
              <a:t>What are the TWO parts of the U.S. Congress?</a:t>
            </a:r>
            <a:endParaRPr lang="en-US" sz="6600" dirty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27650" name="Picture 2" descr="http://www.sonofthesouth.net/revolutionary-war/general/george-washington-inaugu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28800"/>
            <a:ext cx="4219575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8001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2"/>
                </a:solidFill>
                <a:latin typeface="Impact" pitchFamily="34" charset="0"/>
              </a:rPr>
              <a:t>-Senate</a:t>
            </a:r>
          </a:p>
          <a:p>
            <a:pPr algn="ctr"/>
            <a:endParaRPr lang="en-US" sz="8800" dirty="0">
              <a:solidFill>
                <a:schemeClr val="bg2"/>
              </a:solidFill>
              <a:latin typeface="Impact" pitchFamily="34" charset="0"/>
            </a:endParaRPr>
          </a:p>
          <a:p>
            <a:pPr algn="ctr"/>
            <a:r>
              <a:rPr lang="en-US" sz="8800" dirty="0" smtClean="0">
                <a:solidFill>
                  <a:schemeClr val="bg2"/>
                </a:solidFill>
                <a:latin typeface="Impact" pitchFamily="34" charset="0"/>
              </a:rPr>
              <a:t>-House of Representatives</a:t>
            </a:r>
            <a:endParaRPr lang="en-US" sz="88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62600" y="990600"/>
            <a:ext cx="35814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2"/>
                </a:solidFill>
                <a:latin typeface="Impact" pitchFamily="34" charset="0"/>
              </a:rPr>
              <a:t>How many U.S. Senators are there?</a:t>
            </a:r>
            <a:endParaRPr lang="en-US" sz="6600" dirty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25602" name="Picture 2" descr="http://www.senate.gov/artandhistory/history/resources/graphic/xlarge/08_30_05(15-29-12)_108th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066800"/>
            <a:ext cx="4893816" cy="4924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71600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2"/>
                </a:solidFill>
                <a:latin typeface="Impact" pitchFamily="34" charset="0"/>
              </a:rPr>
              <a:t>One Hundred (100)</a:t>
            </a:r>
            <a:endParaRPr lang="en-US" sz="96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447800"/>
            <a:ext cx="7086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2"/>
                </a:solidFill>
                <a:latin typeface="Impact" pitchFamily="34" charset="0"/>
              </a:rPr>
              <a:t>We elect a U.S. Senator for how many years?</a:t>
            </a:r>
            <a:endParaRPr lang="en-US" sz="72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4572000" y="313947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2"/>
                </a:solidFill>
                <a:latin typeface="Impact" pitchFamily="34" charset="0"/>
              </a:rPr>
              <a:t>Six (6) </a:t>
            </a:r>
            <a:endParaRPr lang="en-US" sz="9600" dirty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22530" name="Picture 2" descr="http://ny-image1.etsy.com/il_fullxfull.625490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838200"/>
            <a:ext cx="4500485" cy="5562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5801"/>
            <a:ext cx="7696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2"/>
                </a:solidFill>
                <a:latin typeface="Impact" pitchFamily="34" charset="0"/>
              </a:rPr>
              <a:t>What does the Constitution do?</a:t>
            </a:r>
          </a:p>
          <a:p>
            <a:endParaRPr lang="en-US" sz="4000" dirty="0"/>
          </a:p>
        </p:txBody>
      </p:sp>
      <p:pic>
        <p:nvPicPr>
          <p:cNvPr id="60420" name="Picture 4" descr="http://www.whyguides.com/wp-content/uploads/2009/06/chp_constitution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971800"/>
            <a:ext cx="3276600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1828800"/>
            <a:ext cx="7239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solidFill>
                  <a:schemeClr val="bg2"/>
                </a:solidFill>
                <a:latin typeface="Impact" pitchFamily="34" charset="0"/>
              </a:rPr>
              <a:t>Who is one of your state’s U.S. Senators?</a:t>
            </a:r>
            <a:endParaRPr lang="en-US" sz="88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4114800"/>
            <a:ext cx="80010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7200" dirty="0" smtClean="0">
              <a:solidFill>
                <a:schemeClr val="bg2"/>
              </a:solidFill>
              <a:latin typeface="Impact" pitchFamily="34" charset="0"/>
            </a:endParaRPr>
          </a:p>
          <a:p>
            <a:pPr algn="r"/>
            <a:r>
              <a:rPr lang="en-US" sz="4000" dirty="0" smtClean="0">
                <a:solidFill>
                  <a:schemeClr val="bg2"/>
                </a:solidFill>
                <a:latin typeface="Impact" pitchFamily="34" charset="0"/>
              </a:rPr>
              <a:t>Kirsten </a:t>
            </a:r>
            <a:r>
              <a:rPr lang="en-US" sz="4000" dirty="0" err="1" smtClean="0">
                <a:solidFill>
                  <a:schemeClr val="bg2"/>
                </a:solidFill>
                <a:latin typeface="Impact" pitchFamily="34" charset="0"/>
              </a:rPr>
              <a:t>Gillibrand</a:t>
            </a:r>
            <a:endParaRPr lang="en-US" sz="4000" dirty="0" smtClean="0">
              <a:solidFill>
                <a:schemeClr val="bg2"/>
              </a:solidFill>
              <a:latin typeface="Impact" pitchFamily="34" charset="0"/>
            </a:endParaRPr>
          </a:p>
          <a:p>
            <a:pPr algn="r"/>
            <a:r>
              <a:rPr lang="en-US" sz="4000" dirty="0" smtClean="0">
                <a:solidFill>
                  <a:schemeClr val="bg2"/>
                </a:solidFill>
                <a:latin typeface="Impact" pitchFamily="34" charset="0"/>
              </a:rPr>
              <a:t>Charles Schumer</a:t>
            </a:r>
          </a:p>
        </p:txBody>
      </p:sp>
      <p:pic>
        <p:nvPicPr>
          <p:cNvPr id="20482" name="Picture 2" descr="http://upload.wikimedia.org/wikipedia/commons/1/12/Kirsten_Gillibrand_2006_official_photo_cropp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04800"/>
            <a:ext cx="3810000" cy="4925900"/>
          </a:xfrm>
          <a:prstGeom prst="rect">
            <a:avLst/>
          </a:prstGeom>
          <a:noFill/>
        </p:spPr>
      </p:pic>
      <p:pic>
        <p:nvPicPr>
          <p:cNvPr id="20484" name="Picture 4" descr="http://oi33.tinypic.com/2ciaa14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600200"/>
            <a:ext cx="4775480" cy="4938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447800"/>
            <a:ext cx="7848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2"/>
                </a:solidFill>
                <a:latin typeface="Impact" pitchFamily="34" charset="0"/>
              </a:rPr>
              <a:t>The House of Representatives has how many voting members?</a:t>
            </a:r>
            <a:endParaRPr lang="en-US" sz="54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667000"/>
            <a:ext cx="6477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2"/>
                </a:solidFill>
                <a:latin typeface="Impact" pitchFamily="34" charset="0"/>
              </a:rPr>
              <a:t>Four hundred thirty-five (435)</a:t>
            </a:r>
            <a:endParaRPr lang="en-US" sz="66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828800"/>
            <a:ext cx="7315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chemeClr val="bg2"/>
                </a:solidFill>
                <a:latin typeface="Impact" pitchFamily="34" charset="0"/>
              </a:rPr>
              <a:t>We elect a U.S. Representative for how many years?</a:t>
            </a:r>
            <a:endParaRPr lang="en-US" sz="72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5334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2"/>
                </a:solidFill>
                <a:latin typeface="Impact" pitchFamily="34" charset="0"/>
              </a:rPr>
              <a:t>Two (2) </a:t>
            </a:r>
            <a:endParaRPr lang="en-US" sz="7200" dirty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16386" name="Picture 2" descr="http://upload.wikimedia.org/wikipedia/commons/9/9f/2NumberTwoInCirc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2209800"/>
            <a:ext cx="2943225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600200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2"/>
                </a:solidFill>
                <a:latin typeface="Impact" pitchFamily="34" charset="0"/>
              </a:rPr>
              <a:t>Name your U.S. Representative</a:t>
            </a:r>
            <a:endParaRPr lang="en-US" sz="40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381000"/>
            <a:ext cx="5943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 smtClean="0"/>
              <a:t>New York</a:t>
            </a:r>
          </a:p>
          <a:p>
            <a:pPr algn="ctr"/>
            <a:r>
              <a:rPr lang="en-US" sz="1200" dirty="0" smtClean="0">
                <a:hlinkClick r:id="rId2"/>
              </a:rPr>
              <a:t>Ackerman, Gary</a:t>
            </a:r>
            <a:r>
              <a:rPr lang="en-US" sz="1200" dirty="0" smtClean="0"/>
              <a:t>, New York, 5th </a:t>
            </a:r>
          </a:p>
          <a:p>
            <a:pPr algn="ctr"/>
            <a:r>
              <a:rPr lang="en-US" sz="1200" dirty="0" smtClean="0">
                <a:hlinkClick r:id="rId3"/>
              </a:rPr>
              <a:t>Bishop, Timothy</a:t>
            </a:r>
            <a:r>
              <a:rPr lang="en-US" sz="1200" dirty="0" smtClean="0"/>
              <a:t>, New York, 1st </a:t>
            </a:r>
          </a:p>
          <a:p>
            <a:pPr algn="ctr"/>
            <a:r>
              <a:rPr lang="en-US" sz="1200" dirty="0" err="1" smtClean="0">
                <a:hlinkClick r:id="rId4"/>
              </a:rPr>
              <a:t>Buerkle</a:t>
            </a:r>
            <a:r>
              <a:rPr lang="en-US" sz="1200" dirty="0" smtClean="0">
                <a:hlinkClick r:id="rId4"/>
              </a:rPr>
              <a:t>, Ann Marie</a:t>
            </a:r>
            <a:r>
              <a:rPr lang="en-US" sz="1200" dirty="0" smtClean="0"/>
              <a:t>, New York, 25th </a:t>
            </a:r>
          </a:p>
          <a:p>
            <a:pPr algn="ctr"/>
            <a:r>
              <a:rPr lang="en-US" sz="1200" dirty="0" smtClean="0">
                <a:hlinkClick r:id="rId5"/>
              </a:rPr>
              <a:t>Clarke, Yvette D.</a:t>
            </a:r>
            <a:r>
              <a:rPr lang="en-US" sz="1200" dirty="0" smtClean="0"/>
              <a:t>, New York, 11th </a:t>
            </a:r>
          </a:p>
          <a:p>
            <a:pPr algn="ctr"/>
            <a:r>
              <a:rPr lang="en-US" sz="1200" dirty="0" smtClean="0">
                <a:hlinkClick r:id="rId6"/>
              </a:rPr>
              <a:t>Crowley, Joseph</a:t>
            </a:r>
            <a:r>
              <a:rPr lang="en-US" sz="1200" dirty="0" smtClean="0"/>
              <a:t>, New York, 7th </a:t>
            </a:r>
          </a:p>
          <a:p>
            <a:pPr algn="ctr"/>
            <a:r>
              <a:rPr lang="en-US" sz="1200" dirty="0" smtClean="0">
                <a:hlinkClick r:id="rId7"/>
              </a:rPr>
              <a:t>Engel, Eliot</a:t>
            </a:r>
            <a:r>
              <a:rPr lang="en-US" sz="1200" dirty="0" smtClean="0"/>
              <a:t>, New York, 17th </a:t>
            </a:r>
          </a:p>
          <a:p>
            <a:pPr algn="ctr"/>
            <a:r>
              <a:rPr lang="en-US" sz="1200" dirty="0" smtClean="0">
                <a:hlinkClick r:id="rId8"/>
              </a:rPr>
              <a:t>Gibson, Chris</a:t>
            </a:r>
            <a:r>
              <a:rPr lang="en-US" sz="1200" dirty="0" smtClean="0"/>
              <a:t>, New York, 20th </a:t>
            </a:r>
          </a:p>
          <a:p>
            <a:pPr algn="ctr"/>
            <a:r>
              <a:rPr lang="en-US" sz="1200" dirty="0" smtClean="0">
                <a:hlinkClick r:id="rId9"/>
              </a:rPr>
              <a:t>Grimm, Michael</a:t>
            </a:r>
            <a:r>
              <a:rPr lang="en-US" sz="1200" dirty="0" smtClean="0"/>
              <a:t>, New York, 13th </a:t>
            </a:r>
          </a:p>
          <a:p>
            <a:pPr algn="ctr"/>
            <a:r>
              <a:rPr lang="en-US" sz="1200" dirty="0" smtClean="0">
                <a:hlinkClick r:id="rId10"/>
              </a:rPr>
              <a:t>Hanna, Richard</a:t>
            </a:r>
            <a:r>
              <a:rPr lang="en-US" sz="1200" dirty="0" smtClean="0"/>
              <a:t>, New York, 24th </a:t>
            </a:r>
          </a:p>
          <a:p>
            <a:pPr algn="ctr"/>
            <a:r>
              <a:rPr lang="en-US" sz="1200" dirty="0" smtClean="0">
                <a:hlinkClick r:id="rId11"/>
              </a:rPr>
              <a:t>Hayworth, Nan</a:t>
            </a:r>
            <a:r>
              <a:rPr lang="en-US" sz="1200" dirty="0" smtClean="0"/>
              <a:t>, New York, 19th </a:t>
            </a:r>
          </a:p>
          <a:p>
            <a:pPr algn="ctr"/>
            <a:r>
              <a:rPr lang="en-US" sz="1200" dirty="0" smtClean="0">
                <a:hlinkClick r:id="rId12"/>
              </a:rPr>
              <a:t>Higgins, Brian</a:t>
            </a:r>
            <a:r>
              <a:rPr lang="en-US" sz="1200" dirty="0" smtClean="0"/>
              <a:t>, New York, 27th </a:t>
            </a:r>
          </a:p>
          <a:p>
            <a:pPr algn="ctr"/>
            <a:r>
              <a:rPr lang="en-US" sz="1200" dirty="0" smtClean="0">
                <a:hlinkClick r:id="rId13"/>
              </a:rPr>
              <a:t>Hinchey, Maurice</a:t>
            </a:r>
            <a:r>
              <a:rPr lang="en-US" sz="1200" dirty="0" smtClean="0"/>
              <a:t>, New York, 22nd </a:t>
            </a:r>
          </a:p>
          <a:p>
            <a:pPr algn="ctr"/>
            <a:r>
              <a:rPr lang="en-US" sz="1200" dirty="0" smtClean="0">
                <a:hlinkClick r:id="rId14"/>
              </a:rPr>
              <a:t>Israel, Steve</a:t>
            </a:r>
            <a:r>
              <a:rPr lang="en-US" sz="1200" dirty="0" smtClean="0"/>
              <a:t>, New York, 2nd </a:t>
            </a:r>
          </a:p>
          <a:p>
            <a:pPr algn="ctr"/>
            <a:r>
              <a:rPr lang="en-US" sz="1200" dirty="0" smtClean="0">
                <a:hlinkClick r:id="rId15"/>
              </a:rPr>
              <a:t>King, Pete</a:t>
            </a:r>
            <a:r>
              <a:rPr lang="en-US" sz="1200" dirty="0" smtClean="0"/>
              <a:t>, New York, 3rd </a:t>
            </a:r>
          </a:p>
          <a:p>
            <a:pPr algn="ctr"/>
            <a:r>
              <a:rPr lang="en-US" sz="1200" dirty="0" smtClean="0">
                <a:hlinkClick r:id="rId16"/>
              </a:rPr>
              <a:t>Lee, Christopher J.</a:t>
            </a:r>
            <a:r>
              <a:rPr lang="en-US" sz="1200" dirty="0" smtClean="0"/>
              <a:t>, New York, 26th </a:t>
            </a:r>
          </a:p>
          <a:p>
            <a:pPr algn="ctr"/>
            <a:r>
              <a:rPr lang="en-US" sz="1200" dirty="0" smtClean="0">
                <a:hlinkClick r:id="rId17"/>
              </a:rPr>
              <a:t>Lowey, Nita</a:t>
            </a:r>
            <a:r>
              <a:rPr lang="en-US" sz="1200" dirty="0" smtClean="0"/>
              <a:t>, New York, 18th </a:t>
            </a:r>
          </a:p>
          <a:p>
            <a:pPr algn="ctr"/>
            <a:r>
              <a:rPr lang="en-US" sz="1200" dirty="0" smtClean="0">
                <a:hlinkClick r:id="rId18"/>
              </a:rPr>
              <a:t>McCarthy, Carolyn</a:t>
            </a:r>
            <a:r>
              <a:rPr lang="en-US" sz="1200" dirty="0" smtClean="0"/>
              <a:t>, New York, 4th </a:t>
            </a:r>
          </a:p>
          <a:p>
            <a:pPr algn="ctr"/>
            <a:r>
              <a:rPr lang="en-US" sz="1200" dirty="0" smtClean="0">
                <a:hlinkClick r:id="rId19"/>
              </a:rPr>
              <a:t>Maloney, Carolyn</a:t>
            </a:r>
            <a:r>
              <a:rPr lang="en-US" sz="1200" dirty="0" smtClean="0"/>
              <a:t>, New York, 14th </a:t>
            </a:r>
          </a:p>
          <a:p>
            <a:pPr algn="ctr"/>
            <a:r>
              <a:rPr lang="en-US" sz="1200" dirty="0" smtClean="0">
                <a:hlinkClick r:id="rId20"/>
              </a:rPr>
              <a:t>Meeks, Gregory W.</a:t>
            </a:r>
            <a:r>
              <a:rPr lang="en-US" sz="1200" dirty="0" smtClean="0"/>
              <a:t>, New York, 6th </a:t>
            </a:r>
          </a:p>
          <a:p>
            <a:pPr algn="ctr"/>
            <a:r>
              <a:rPr lang="en-US" sz="1200" dirty="0" smtClean="0">
                <a:hlinkClick r:id="rId21"/>
              </a:rPr>
              <a:t>Nadler, Jerrold</a:t>
            </a:r>
            <a:r>
              <a:rPr lang="en-US" sz="1200" dirty="0" smtClean="0"/>
              <a:t>, New York, 8th </a:t>
            </a:r>
          </a:p>
          <a:p>
            <a:pPr algn="ctr"/>
            <a:r>
              <a:rPr lang="en-US" sz="1200" dirty="0" smtClean="0">
                <a:hlinkClick r:id="rId22"/>
              </a:rPr>
              <a:t>Owens, Bill</a:t>
            </a:r>
            <a:r>
              <a:rPr lang="en-US" sz="1200" dirty="0" smtClean="0"/>
              <a:t>, New York, 23rd </a:t>
            </a:r>
          </a:p>
          <a:p>
            <a:pPr algn="ctr"/>
            <a:r>
              <a:rPr lang="en-US" sz="1200" dirty="0" smtClean="0">
                <a:hlinkClick r:id="rId23"/>
              </a:rPr>
              <a:t>Rangel, Charles B.</a:t>
            </a:r>
            <a:r>
              <a:rPr lang="en-US" sz="1200" dirty="0" smtClean="0"/>
              <a:t>, New York, 15th </a:t>
            </a:r>
          </a:p>
          <a:p>
            <a:pPr algn="ctr"/>
            <a:r>
              <a:rPr lang="en-US" sz="1200" dirty="0" smtClean="0">
                <a:hlinkClick r:id="rId24"/>
              </a:rPr>
              <a:t>Reed, Tom</a:t>
            </a:r>
            <a:r>
              <a:rPr lang="en-US" sz="1200" dirty="0" smtClean="0"/>
              <a:t>, New York, 29th </a:t>
            </a:r>
          </a:p>
          <a:p>
            <a:pPr algn="ctr"/>
            <a:r>
              <a:rPr lang="en-US" sz="1200" dirty="0" smtClean="0">
                <a:hlinkClick r:id="rId25"/>
              </a:rPr>
              <a:t>Serrano, José E.</a:t>
            </a:r>
            <a:r>
              <a:rPr lang="en-US" sz="1200" dirty="0" smtClean="0"/>
              <a:t>, New York, 16th </a:t>
            </a:r>
          </a:p>
          <a:p>
            <a:pPr algn="ctr"/>
            <a:r>
              <a:rPr lang="en-US" sz="1200" dirty="0" smtClean="0">
                <a:hlinkClick r:id="rId26"/>
              </a:rPr>
              <a:t>Slaughter, Louise</a:t>
            </a:r>
            <a:r>
              <a:rPr lang="en-US" sz="1200" dirty="0" smtClean="0"/>
              <a:t>, New York, 28th </a:t>
            </a:r>
          </a:p>
          <a:p>
            <a:pPr algn="ctr"/>
            <a:r>
              <a:rPr lang="en-US" sz="1200" dirty="0" err="1" smtClean="0">
                <a:hlinkClick r:id="rId27"/>
              </a:rPr>
              <a:t>Tonko</a:t>
            </a:r>
            <a:r>
              <a:rPr lang="en-US" sz="1200" dirty="0" smtClean="0">
                <a:hlinkClick r:id="rId27"/>
              </a:rPr>
              <a:t>, Paul D.</a:t>
            </a:r>
            <a:r>
              <a:rPr lang="en-US" sz="1200" dirty="0" smtClean="0"/>
              <a:t>, New York, 21st </a:t>
            </a:r>
          </a:p>
          <a:p>
            <a:pPr algn="ctr"/>
            <a:r>
              <a:rPr lang="en-US" sz="1200" dirty="0" smtClean="0">
                <a:hlinkClick r:id="rId28"/>
              </a:rPr>
              <a:t>Towns, </a:t>
            </a:r>
            <a:r>
              <a:rPr lang="en-US" sz="1200" dirty="0" err="1" smtClean="0">
                <a:hlinkClick r:id="rId28"/>
              </a:rPr>
              <a:t>Edolphus</a:t>
            </a:r>
            <a:r>
              <a:rPr lang="en-US" sz="1200" dirty="0" smtClean="0"/>
              <a:t>, New York, 10th </a:t>
            </a:r>
          </a:p>
          <a:p>
            <a:pPr algn="ctr"/>
            <a:r>
              <a:rPr lang="en-US" sz="1200" dirty="0" smtClean="0">
                <a:hlinkClick r:id="rId29"/>
              </a:rPr>
              <a:t>Velázquez, Nydia M.</a:t>
            </a:r>
            <a:r>
              <a:rPr lang="en-US" sz="1200" dirty="0" smtClean="0"/>
              <a:t>, New York, 12th </a:t>
            </a:r>
          </a:p>
          <a:p>
            <a:pPr algn="ctr"/>
            <a:r>
              <a:rPr lang="en-US" sz="1200" dirty="0" smtClean="0">
                <a:hlinkClick r:id="rId30"/>
              </a:rPr>
              <a:t>Weiner, Anthony D.</a:t>
            </a:r>
            <a:r>
              <a:rPr lang="en-US" sz="1200" dirty="0" smtClean="0"/>
              <a:t>, New York, 9th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2286000"/>
            <a:ext cx="7848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bg2"/>
                </a:solidFill>
                <a:latin typeface="Impact" pitchFamily="34" charset="0"/>
              </a:rPr>
              <a:t>Who does a U.S. Senator represent?</a:t>
            </a:r>
            <a:endParaRPr lang="en-US" sz="60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3429000"/>
            <a:ext cx="6096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2"/>
                </a:solidFill>
                <a:latin typeface="Impact" pitchFamily="34" charset="0"/>
              </a:rPr>
              <a:t>All people of the state</a:t>
            </a:r>
            <a:endParaRPr lang="en-US" sz="7200" dirty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72706" name="Picture 2" descr="http://georgialife.files.wordpress.com/2010/02/american-constitu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533400"/>
            <a:ext cx="4419600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270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21336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2"/>
                </a:solidFill>
                <a:latin typeface="Impact" pitchFamily="34" charset="0"/>
              </a:rPr>
              <a:t>Sets up Government</a:t>
            </a:r>
          </a:p>
          <a:p>
            <a:pPr algn="ctr"/>
            <a:r>
              <a:rPr lang="en-US" sz="5400" dirty="0" smtClean="0">
                <a:solidFill>
                  <a:schemeClr val="bg2"/>
                </a:solidFill>
                <a:latin typeface="Impact" pitchFamily="34" charset="0"/>
              </a:rPr>
              <a:t>Defines the Government</a:t>
            </a:r>
          </a:p>
          <a:p>
            <a:pPr algn="ctr"/>
            <a:r>
              <a:rPr lang="en-US" sz="5400" dirty="0" smtClean="0">
                <a:solidFill>
                  <a:schemeClr val="bg2"/>
                </a:solidFill>
                <a:latin typeface="Impact" pitchFamily="34" charset="0"/>
              </a:rPr>
              <a:t>Protects Basic Rights of Americans</a:t>
            </a:r>
            <a:endParaRPr lang="en-US" sz="54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438400"/>
            <a:ext cx="6553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2"/>
                </a:solidFill>
                <a:latin typeface="Impact" pitchFamily="34" charset="0"/>
              </a:rPr>
              <a:t>Why do some states have more Representatives than other states?</a:t>
            </a:r>
            <a:endParaRPr lang="en-US" sz="5400" dirty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71682" name="Picture 2" descr="http://varsityimagescoringtables.com/UnitedStatesMap/united-states-ma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0"/>
            <a:ext cx="4876800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168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524000"/>
            <a:ext cx="83058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chemeClr val="bg2"/>
                </a:solidFill>
                <a:latin typeface="Impact" pitchFamily="34" charset="0"/>
              </a:rPr>
              <a:t>Because of the State’s population</a:t>
            </a:r>
          </a:p>
          <a:p>
            <a:pPr algn="ctr"/>
            <a:endParaRPr lang="en-US" sz="4400" dirty="0">
              <a:solidFill>
                <a:schemeClr val="bg2"/>
              </a:solidFill>
              <a:latin typeface="Impact" pitchFamily="34" charset="0"/>
            </a:endParaRPr>
          </a:p>
          <a:p>
            <a:pPr algn="ctr"/>
            <a:r>
              <a:rPr lang="en-US" sz="4400" dirty="0" smtClean="0">
                <a:solidFill>
                  <a:schemeClr val="bg2"/>
                </a:solidFill>
                <a:latin typeface="Impact" pitchFamily="34" charset="0"/>
              </a:rPr>
              <a:t>Because they have more people</a:t>
            </a:r>
          </a:p>
          <a:p>
            <a:pPr algn="ctr"/>
            <a:endParaRPr lang="en-US" sz="4400" dirty="0">
              <a:solidFill>
                <a:schemeClr val="bg2"/>
              </a:solidFill>
              <a:latin typeface="Impact" pitchFamily="34" charset="0"/>
            </a:endParaRPr>
          </a:p>
          <a:p>
            <a:pPr algn="ctr"/>
            <a:r>
              <a:rPr lang="en-US" sz="4400" dirty="0" smtClean="0">
                <a:solidFill>
                  <a:schemeClr val="bg2"/>
                </a:solidFill>
                <a:latin typeface="Impact" pitchFamily="34" charset="0"/>
              </a:rPr>
              <a:t>Because some states have more people</a:t>
            </a:r>
            <a:endParaRPr lang="en-US" sz="44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304800" y="3200400"/>
            <a:ext cx="8382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2"/>
                </a:solidFill>
                <a:latin typeface="Impact" pitchFamily="34" charset="0"/>
              </a:rPr>
              <a:t>We elect a President for how many years?</a:t>
            </a:r>
            <a:endParaRPr lang="en-US" sz="6600" dirty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69634" name="Picture 2" descr="http://4.bp.blogspot.com/_Eiwce13X738/TCtjz2zf8wI/AAAAAAAAIe8/eaG--qYc6DY/s400/smiling-president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28600"/>
            <a:ext cx="3171825" cy="2943225"/>
          </a:xfrm>
          <a:prstGeom prst="rect">
            <a:avLst/>
          </a:prstGeom>
          <a:noFill/>
        </p:spPr>
      </p:pic>
      <p:pic>
        <p:nvPicPr>
          <p:cNvPr id="151554" name="Picture 2" descr="http://ts1.mm.bing.net/images/thumbnail.aspx?q=527177420824&amp;id=4ef540fe03dfb5a5e14fe8cce9647522&amp;url=http%3a%2f%2fwww.ganeshaspeaks.com%2fblogImages%2fBarack%2520Obama%2520Capitol%252004_2701200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377687"/>
            <a:ext cx="3034748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5155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20574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>
                <a:solidFill>
                  <a:schemeClr val="bg2"/>
                </a:solidFill>
                <a:latin typeface="Impact" pitchFamily="34" charset="0"/>
              </a:rPr>
              <a:t>Four Years</a:t>
            </a:r>
            <a:endParaRPr lang="en-US" sz="66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1676400"/>
            <a:ext cx="7620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2"/>
                </a:solidFill>
                <a:latin typeface="Impact" pitchFamily="34" charset="0"/>
              </a:rPr>
              <a:t>In what month do we vote for President?</a:t>
            </a:r>
            <a:endParaRPr lang="en-US" sz="66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600200"/>
            <a:ext cx="533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2"/>
                </a:solidFill>
              </a:rPr>
              <a:t> </a:t>
            </a:r>
            <a:endParaRPr lang="en-US" sz="6600" dirty="0">
              <a:solidFill>
                <a:schemeClr val="bg2"/>
              </a:solidFill>
            </a:endParaRPr>
          </a:p>
        </p:txBody>
      </p:sp>
      <p:pic>
        <p:nvPicPr>
          <p:cNvPr id="75778" name="Picture 2" descr="http://www.vbatc.com/Advanced%20Techology%20Center/November%20Calend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108226"/>
            <a:ext cx="4876800" cy="67497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10800000" flipV="1">
            <a:off x="1524000" y="1219200"/>
            <a:ext cx="5638808" cy="4235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>What is name of the President of the United States?</a:t>
            </a:r>
            <a:endParaRPr lang="en-US" sz="66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381000"/>
            <a:ext cx="6052131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bg1"/>
                </a:solidFill>
                <a:latin typeface="Impact" pitchFamily="34" charset="0"/>
              </a:rPr>
              <a:t>Barack Obama</a:t>
            </a:r>
          </a:p>
          <a:p>
            <a:endParaRPr lang="en-US" sz="4000" dirty="0"/>
          </a:p>
        </p:txBody>
      </p:sp>
      <p:pic>
        <p:nvPicPr>
          <p:cNvPr id="5122" name="Picture 2" descr="http://t1.gstatic.com/images?q=tbn:ANd9GcRZCwet3eiIGYkBQFLAS_Xb0sXO-Ja5e3NBvmcWkPQRFEOFvAi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2285999"/>
            <a:ext cx="3657600" cy="44683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1524000"/>
            <a:ext cx="5562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What is the name of the Vice President of the United States?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066800"/>
            <a:ext cx="708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Joseph R. Biden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3074" name="Picture 2" descr="http://www.politicalwobbles.com/thumbnail.asp?file=assets/images/1newimages/joebidenbobblehead.jpg&amp;maxx=300&amp;maxy=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133600"/>
            <a:ext cx="3657600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1219200"/>
            <a:ext cx="82296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2"/>
                </a:solidFill>
                <a:latin typeface="Impact" pitchFamily="34" charset="0"/>
              </a:rPr>
              <a:t>The idea of self-government is in the first three words of the Constitution.  What are these words?</a:t>
            </a:r>
            <a:endParaRPr lang="en-US" sz="60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533400"/>
            <a:ext cx="6248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If the President can no longer serve, who becomes President?</a:t>
            </a:r>
            <a:endParaRPr lang="en-US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905000"/>
            <a:ext cx="609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THE VICE PRESIDENT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676400"/>
            <a:ext cx="70104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If both the President and the Vice President can no longer serve, who becomes President?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371600"/>
            <a:ext cx="81534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The Speaker of the House : John Boehner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77826" name="Picture 2" descr="http://t2.gstatic.com/images?q=tbn:ANd9GcSsTbGMXd9WhPrEE0NS9bZ0x6k-yF-EUOTRQ-r4qsWdN96pWzle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287484"/>
            <a:ext cx="3124200" cy="3570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8288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Who is the Commander in Chief of the military?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914400"/>
            <a:ext cx="624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The President!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80898" name="Picture 2" descr="http://t0.gstatic.com/images?q=tbn:ANd9GcTuW_DkmiiiZmXI1Ddb_1o4Bj2Z8_z5TLmZxW_GeX-9XcqUPbd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1828799"/>
            <a:ext cx="4953000" cy="49751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08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1676400"/>
            <a:ext cx="5715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Who signs bills to become laws and has the power of veto?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693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The President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82946" name="Picture 2" descr="http://t3.gstatic.com/images?q=tbn:ANd9GcSTjXp82XHcCzXfsw-tbUqK9XJc3NbYdbPcxjGNS-Qbib7nSPUsi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1752600"/>
            <a:ext cx="3124200" cy="46948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829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5240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What does the </a:t>
            </a:r>
            <a:r>
              <a:rPr lang="en-US" sz="5400" u="sng" dirty="0" smtClean="0">
                <a:solidFill>
                  <a:schemeClr val="bg1"/>
                </a:solidFill>
                <a:latin typeface="Impact" pitchFamily="34" charset="0"/>
              </a:rPr>
              <a:t>President’s Cabinet</a:t>
            </a:r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 do?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990600"/>
            <a:ext cx="731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Advises the President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33122" name="Picture 2" descr="http://ts4.mm.bing.net/images/thumbnail.aspx?q=407135193919&amp;id=b8b82971347e212ae0af9ff652a7b189&amp;url=http%3a%2f%2fupload.wikimedia.org%2fwikipedia%2fcommons%2f3%2f34%2fObama_cabinet_mee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895600"/>
            <a:ext cx="57912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533400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2"/>
                </a:solidFill>
                <a:latin typeface="Impact" pitchFamily="34" charset="0"/>
              </a:rPr>
              <a:t>We the People</a:t>
            </a:r>
            <a:endParaRPr lang="en-US" sz="9600" dirty="0">
              <a:solidFill>
                <a:schemeClr val="bg2"/>
              </a:solidFill>
              <a:latin typeface="Impact" pitchFamily="34" charset="0"/>
            </a:endParaRPr>
          </a:p>
        </p:txBody>
      </p:sp>
      <p:pic>
        <p:nvPicPr>
          <p:cNvPr id="55298" name="Picture 2" descr="http://www.winnowing.com/wtpq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057400"/>
            <a:ext cx="3095625" cy="294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3716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What are two Cabinet-level positions?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066800"/>
            <a:ext cx="69342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Impact" pitchFamily="34" charset="0"/>
              </a:rPr>
              <a:t>Secretary of  Agriculture, Commerce, Defense, Education, Energy, Health and Human Services, Housing and Urban Development, Interior, State, Transportation. Treasury, Veterans’ Affairs, Labor,  and  Attorney General</a:t>
            </a:r>
            <a:endParaRPr lang="en-US" sz="36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9144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What does the </a:t>
            </a:r>
            <a:r>
              <a:rPr lang="en-US" sz="5400" u="sng" dirty="0" smtClean="0">
                <a:solidFill>
                  <a:schemeClr val="bg1"/>
                </a:solidFill>
                <a:latin typeface="Impact" pitchFamily="34" charset="0"/>
              </a:rPr>
              <a:t>judicial branch</a:t>
            </a:r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 do?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92162" name="Picture 2" descr="http://static.howstuffworks.com/gif/supreme-court-appointment-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667000"/>
            <a:ext cx="5297778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216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447800"/>
            <a:ext cx="70104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Reviews laws, 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Explains laws,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Resolves Disputes (disagreements)</a:t>
            </a:r>
          </a:p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Decides </a:t>
            </a:r>
            <a:r>
              <a:rPr lang="en-US" sz="5400" i="1" dirty="0" smtClean="0">
                <a:solidFill>
                  <a:schemeClr val="bg1"/>
                </a:solidFill>
                <a:latin typeface="Impact" pitchFamily="34" charset="0"/>
              </a:rPr>
              <a:t>if a law goes against  the Constitution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1295400"/>
            <a:ext cx="7010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What is the highest court in the United States?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838200"/>
            <a:ext cx="678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THE SUPREME COURT!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95234" name="Picture 2" descr="http://t1.gstatic.com/images?q=tbn:ANd9GcRDPvsX4HRwpVRM3fozD44Bd7SrK7Zo7zWPPKUGuyYwgN-Ddi0mS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2133600"/>
            <a:ext cx="6307314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52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066800"/>
            <a:ext cx="7315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How many justices are on the Supreme Court?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2192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NINE (9)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97284" name="Picture 4" descr="http://i2.cdn.turner.com/cnn/2011/images/01/25/t1larg.supreme-court-justices.t1la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57400"/>
            <a:ext cx="91440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7620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Who is the Chief Justice of the United States?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2192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John Roberts, Jr.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99330" name="Picture 2" descr="http://t1.gstatic.com/images?q=tbn:ANd9GcSGgHa8xK9iQv3e0iqLg3uYbthpb0daL1HTzYYBkjOZsOKRk70I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2209800"/>
            <a:ext cx="3783284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993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18021" y="1416202"/>
            <a:ext cx="76401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>
                <a:solidFill>
                  <a:schemeClr val="bg2"/>
                </a:solidFill>
                <a:latin typeface="Impact" pitchFamily="34" charset="0"/>
              </a:rPr>
              <a:t>What is an amendment?</a:t>
            </a:r>
            <a:endParaRPr lang="en-US" sz="96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5240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What is one power of the federal government?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0"/>
            <a:ext cx="7239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1"/>
                </a:solidFill>
                <a:latin typeface="Impact" pitchFamily="34" charset="0"/>
              </a:rPr>
              <a:t>To print money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Impact" pitchFamily="34" charset="0"/>
              </a:rPr>
              <a:t>To declare war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Impact" pitchFamily="34" charset="0"/>
              </a:rPr>
              <a:t>To create an army</a:t>
            </a:r>
          </a:p>
          <a:p>
            <a:r>
              <a:rPr lang="en-US" sz="4800" dirty="0" smtClean="0">
                <a:solidFill>
                  <a:schemeClr val="bg1"/>
                </a:solidFill>
                <a:latin typeface="Impact" pitchFamily="34" charset="0"/>
              </a:rPr>
              <a:t>To make treaties</a:t>
            </a:r>
            <a:endParaRPr lang="en-US" sz="48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02402" name="AutoShape 2" descr="data:image/jpg;base64,/9j/4AAQSkZJRgABAQAAAQABAAD/2wBDAAkGBwgHBgkIBwgKCgkLDRYPDQwMDRsUFRAWIB0iIiAdHx8kKDQsJCYxJx8fLT0tMTU3Ojo6Iys/RD84QzQ5Ojf/2wBDAQoKCg0MDRoPDxo3JR8lNzc3Nzc3Nzc3Nzc3Nzc3Nzc3Nzc3Nzc3Nzc3Nzc3Nzc3Nzc3Nzc3Nzc3Nzc3Nzc3Nzf/wAARCACnAN8DASIAAhEBAxEB/8QAHAAAAAcBAQAAAAAAAAAAAAAAAAECAwQFBgcI/8QAQBAAAgEDAgMGAwYEBQIHAQAAAQIDAAQREiEFMUEGEyJRYXEUgZEHMqGx0fAjQlLBFTNicuGC8SRDU2Nzg5Ky/8QAGQEAAwEBAQAAAAAAAAAAAAAAAAECAwQF/8QAHxEBAQACAgIDAQAAAAAAAAAAAAECEQMSITEEE0FR/9oADAMBAAIRAxEAPwDqDC3UAJEpJGrZMbDkTQBhOoJCFYAjUYcAEdD1NO6rnnpUJgk+Pn6cqJRcK2WVMActWACflXG1MQiNY90eRup7nAOPIY2H7350pWi8K/DknGT/AAtgPIbb+1HNNNtjSF55D7n8KhT3c2Tgpv0O4FXjx3IW6S3mRcnuSQP/AGx7ADI/4pkXSADMIz1/hgfj1qvlupGbkKaLu3PGK6Mfj/1nc1hJfqRtGP8A8io63QQk6dTHmSoHyA8qilqBzWs4MU3On3uU3aSNcAEkBRgVG4fxqDiCtJBA3dA41PAED+w5mjI2IO460ekKowABk8hiq+nEdkpbsK20Kgddhk+1Ppe/6B9Fqt60fzpXhxPstUvm6pt6ED8adW8ZiEEfiIyQWHh9TiqbLD+anI7hkO3PzrLL48/Dma2Juy6uwVsDbBA3/sPxpxGuQf8ALjAx/Xuf0qBDetkA/jU+G5Dk8q58uK4rmUpZefABijOAdRMnP05UkicbxpGB0XXjHzA3pxpFyAfvHkBuTSgD5Z9qzM0Gn0/5UY/+w/pTM6XBKypHFrTP8xJ6/d8jUkyIpbLDw/ePlSjhdzsKegYIuN9IixgY1M2V9/M/hQUXIyf4ZPqxx+A50+SPMfWkCWMqDrXBGob9POmEPNyVUsg1M2AGVjy5bY29zvyp6RpUTLvEMLks2efyp8smsLkZIyD5UgyxZGmRTqHRunrQEeOWVoDIVAXmAUbJH+3nv0980tPiCgDGIdeRyPxp1jq5b9eeaG9ANkTkY1R77fdyPzpS5C4Y5xSjSCaYPSL4R3k5ySMDA3/DemZzHgkzvgbE4G/LblUTjl9Y2dq7SMgAGAcE/SsFwvtrw0TXFrxC4WLTL/AeQEDTjkTjbeq48O18ptbW5ny50yHHQDG1RCSc5fNOQG1vFV7C6juoiilmgIkCk522Ptzo5bWeEKz28mh/uHw7/jXdh1xjO7pkKp3JoMAqFgrvgZxGpc/Qb078NdGIyJZTOurTsV5/WpHAWuo7pp5eGyrEqsGKsrHJ9Kq5yFpC0Doc+1DAHOmbZuNm8RV7PiWPxY13SgEDkcVZ2fDeLXWgX9jaWjp98QSM649yNz6VP2Q9IWBuPlzpZQd2p6Zb+1FbcD4/NdOrz2UCDJU/Bv5+ZbypcfB+OyhYviLdFCsVaW0YAZPU6vQU/sLRltK41avEcDCk/lyo9IPI7edM8Ntu08PF5lu0tHsXSRDiAo33TgqdR6gdOtU/EOOcTtLp3/wctYoVDymXD5O2wxjn60TODS/IGNgx9AKIqvk2fLyp7gNzMeIRSS2FwsLLkOdLZyNtgc1Xz3XGTxeeKXg08VkGYK3eRkk6jg4znf3pd5s9JYVfL8aei0A5K8qbkSaIfxLa4Q4z4o9vzo+7mCK7Qyorciy4B+dO9cjWduYZGy0Yzyzvy8udS0toNiIsadwQTVVDHKkDTFWGlgpUj8anwXD6QAhz1BIz+dcfLxyXwuU7HZQxt4lXGcqAuAo+u59aX8Nb4wIkwGyBjr50O+KITJG/pkjc+VAPNzMO39IcZzWCg+FgIx3KfJaT8NAAR3MYyQxwvPH50bvckELCBnzcZ+lAPNpy0GcbZ7wZPvTAxbwAsREvi+8cbmkm2t+YhjGP9NGZJAT/AATjp4xSC1yVObdQ2PCWYY/U0AfdqoAiGgAYAFLANNNJIsmgorEDOzYJ25+nlRFplC6kGCSSdXTyFAOOPDTagknbNAtNvqhGc9JB8qSFlY7xAD1bNAYP7S+IyQQEHSDggjV+81xG5m765dpF3zzU4NdX+1mJ9TFmOM8sCuNvkOTnrituP0jJ1L7NeC9oJI4+I9n+K26kuRJDKpbcA8wDy26+ldG7Udq+JdnouHXE81rLa3URBeK27zRIFBBzrAKnI32/GvOvCeIT8LvIrqyl0TIwI38OxB38xtyqfe3dzNbRm4kMjquYykudABxg45b8uuBWiXZeH/atFcQ26XLW63D3XcvHHC7ALuBIvmM429c9MVpLrtjb2t5JaLcxTSRkhzFbZRMHDajr2xzOcZ6ZGa80LIE19478vDpbkehO34Vc9neKNFfQtJfCwSM6lwjASeYJXffceuAMdKA9OyyXMcKyzXNvGoAyxhPX/qx5VXJ2g4a/Em4c/Hib1ELmIRhcgDJxtvtk4BPKqr7Lb66vOBy/G2tzEUYGGe4I/wDEIc4YDoB5U0wtZO2rkWbLcJq03JGQy/DkaR5Y96DTeFdtOz/F7s2ljxa7aTu2cBoXQEAZOCVGcDJ9gah8O7b8A4tfRWVjxjiRnmJWINAyhjgkYJXGT0qt7LdmLXhnaniWhJzFDZgxSOuFOpcNvy6mo3ZvgD2vb4ILKaG1tZJJLeSRDh11MBvjmedMk5+1XC+IX7WHDO0l6bnLhV7jKtgEnBKYIwDyNZy84zNM9zHDx2G7hhx3pMagKc7ZPv5Ux2Q4S1r9oNpIUbShdo3xgMWgdsj64zSeCwWM3ZPincW4TTcWsbnGzEajnlz3/GqgroPYXiN9fcDjUizQwkLurHY7g5Hv+FWPGuNtwaxN5fzWCxA7AK5LHbkOpwc454qu7C6ILVke00RFSxuWfCMAoOMHy3GfSsL9oH2iwXElzYcJt7oJGzxm4QgLIc4LDG4GSBnqPepvsNjw37QOHcRkaKaayspu97pYr5GjZjz8yB8zWmE13LsDwx1VsABmONs+XzryheX815LE9y7SsF0oCeQJzj2yT9am2/HOJcPGLa+nt5DF3ZaKQg6OeNjyzSG3pni9xxCLhlyywWMg0Z0JI6s3qPD+8VjrXiy3N3bTCYpJko9vuTz58qzvD/tWt73s/PacdiQ3OjSk0akljkEE9c558vnVT2ZuY7riREcZCHcrrJwDuMHn1p9pMacdyspRJbxtsfDnz3p8Kf6TVbw6AixVUChyoA1E6Rj23qXHbIiANliOZydz9a5a0PE+wHpypsSjWYwQxHPG4FJa0g06WQAE5+8f1powWob7qj/qIH0zS0EnmMjPvikg4bJOCdgM4zTHcWuMKq4/3GlC3iUbKCPc70wccgZz4fP9/wBqTkFwVIyOYB5Un4aEfyfiaR8LApZljALYyQT05UA+3ng/OkCWMjUZF0nkc86aNvER9365/WijhUMXYZd/Ich5UboYT7S+GxTWjtG+s6d/4hOK4Rcp3M7IQdifSvV/GbVbyzeI27Yxz0beX6VwPtv2aksrt5BEwBJI6VfHfxOUYuG5MUivENLIcgjnmlG51nZfDtkKACfX3pDqF8BXG/OkGRR4VQHbma2QkRq7K+BsBvkZP75/Sk6nZgy7YOQR5550tO9aNExpQDUcD8SaQUdYyQo0lt99/wDtQHWfs47fXsUfwsrO9rFj+G253zkK3PJPy6da0/BZb+57ULdC/u/h9DrNad5/BDGFipxnc9eXOuHcB4qOGGWQhmVlwY1HL5muo/ZfeS8Y4pcTQK6iKyLNGM6tQUqBnrnJ51fjQXPYvhHHE4xeJxXit3PDDaMAJLp5I3LrgYyf5cjp7UrsZw7iMHa8W8l/eSRWLusokuXKPgEbKT860PZSDicV9fyX9p3EctsrQeEjxZ+6cgb7DlTPZ/hnE7Htff319Eos71ZJUIB/h5Y4ViQBnT61ENk+xMvE4e2sfD5729NvCsneQPcMYyDGWXAzjqKZ4NFcp2M4mlxM8hF9blQx5DB2rWcEsp7TtDxCW4gdVaUd1LpOl1EPd5zjAyRnnuCKyNzfwcK7P8Z4ddSKbsXyFY4jlii4GSDvjeqhaWPGbq4u+yGBfX1vYWVuy3kMKIi3WSNKLITqBOd9uXQ9eQ3crwW6xR96IJg/daQArjI5HGWwRgjlkbV1/s7A/GeG3MAktpbO8t1MaRToZ2eNs6dB5avEMnltXLe0lvJY3dvHPFBGVVo2a28aHDE4DfzkatJPoBk4OJvsM+Ce706Ngfv5w1JY7bH5nH96UdBdiRz6gYpuRRkaTjPzoAJliNxnPPAroH2dW87XZkWNySMbEgHfIz5+1ZHg3CpbudAxwudtudd17IcBax4aC6JGCoyWHMdQfpUZ3wrGNXaTSJaxhULEY1SMulaqeNdrrXhqlSj5BwTtWc7U9qPgFe2tZVZ+RbP5AbDrtXN7y+ubuRnlctk5HOsJFtnxH7QbuRj3YK79Ov41UP2w4i75Ltvy3rOBWO5O/tV1w3s5xS/QPDDiM/zPt9KpWlhbdtOIRMMliM+dajhHb4OypcLueZ51lH7I8SRMssWM7HVvVTcWlzay6ZVKEeX60qencrDi8F8qGJGOd9gN/wAdqkd/Jlj8LId8DYcsc+fLpXG+BcdueGzodbFOWCa6nwXjUHEIEbWgYjlqpbTfCw70lQe4kLeeOX1olkmx/kyKPkSfxp/Vy9aMMMA5GDy3ppK/iyJldCZPQ5P7/Ss/2j4LFe27I/dayNuZZvYVoO685JT7sP0oNGCRl5DjH89RvXk3nXtX2OuLGViqHHQDnmsrJwe+j+9A488ivUXE+D213hNG4GzFjt8v365rFdoOxk0gZrWWTOOWqtseRFx/jiz2941uYjAx1acsV3wvIe1ISzu0VwYnJPptW94h2L41Fw9Z4ZLhpe9kDR42CqoYHlnJyw+VZmTh/H4sApcY/wDib9K02jVUj2NxkaYH9yuK1XYXtNxbsrxONo4HltZNpoWB0nfn7+tVTJxeMHvGmX/chH9qso7C+HAX4lLczAtciGJMA6hhizcvRcfOmPLqH2YcdXi/DuKP2m4kQ68SE1ut3MEZBgEAZ6Z2wNqXxztbxaC7hgnmsprC8WclBBpzGJCgXXrOdSnOQAa5HE9ySFYM/wDvWtj21SS34JwIR6SUhKspbGMgHanj+lurS07YCDtRexi5mfhkXD41to5W8CuMFj6nmNqynF+P23G+IOeJrcyR5YpeGIhlUj7mkb6PLOSPQbVXWa3VzKkC92CzBQSwAG9WXE+GzcOFv3k0chkVi2k/dIYgj8j86W7/AAd6ndl+OcE4Fx2yuIZ7hLZFZZs27sFyD0xkjOP1rEcYWBr2UWbaotRCyBGUy77HBJwMdM1frFI+RgEEYqwseC3V5IqRxkljgY60rmJla5+sEmcKpyem9W3Bez11fThUjznzrqXDOxUolxcoNS7Ec62vC+ztrZop7tCfaovIuRl+x3Y8WirLOdLKATyNTu2vFo+GWLQRStrYbjI/TatXdd1ZWzu33QM4AwBXD+1XETfcRYg+AE4FZ+6tT3M73MrSNI2/rSFQf1n60YUHpUzhtp8XdJEoABO5x0prka7sP2bWUjiPEVbuQMwxn+c/1H0rewRqAdC4UcgByqs4LNGbZY0K6lULjoMchVlPxK2sYj8RNHHn+o4zWX2OmcXhFu7hYkwy5LHB5VneKwxSRssiBgehqXxm/jki1wsD+tU8t7JIijGcrzrTDLt4Y8mPWM3fWiwSeFjpYnCk7ip3Z7iLWV4jNI2nI59KHEB3qE4OBnI9ar0XxlgNx1qcvFTj5js1ncG7iMttLIWcYLMyhVHU1LMMEh1GViQNJGetY7sNeRyKIJwGOev6VttEIH3EwemBRE3weSRj95HyeXh/Cj1sx0iJ8+ZG3zoKrjdnUqNyOvzNEwZ0P8SIRnbYbkfWkCGlcqO6RiTjBxv9KKJTCTrSQs3+ofTzpRglZNn0gAhQAQMevyoNE6ygs8evkAEP60AUrOSQqy6ueA429ar7uG90BkuJgoGS/eAfnU464zojMZJOWKrsvv60t4XYqTLjB2yu6+o9fyo7UtRm7uy4uynTeXB1DkXGR86rPgePRoO5vrjQPCPCrE/PGfnW2EIIysuEztkbe5yaUEycicctxpH3f0qpnYXWOfyw9pVfQeIT5O4Xu484+lE1v2mfGu6eQZ2DW8RH/wDNdA0lgzLKMAZJ7sYx5ZppUEpKJPuoxIe73z/b2o+3IdYxMHD+PEDU8WQMki0i/SrCLhvGZGVpXjYeRtox+OK1KwynAEugKTpGgYI9aUsEisuq4aTbfK6fntR9lHRS2vDLxXAlWHB3ysUY/tVnFbPGmTHHqGMHYc/UClshR3JudLMNzgbD+29EEMja9TJGu/jG5PmQfzpdqcxOoZY2wVU6htk7DHyoGScDBjTVj+rbNNsZdaCKViTvqwAo9Scb+1Ey6l1G5fGOgAz7D1pbNme3fE5bbhZjIAZhuVbrXGXd5JS5GS1bf7Q7p2mSJXYxDONWP7Vh1x/Vz8quApQa0fZWEG5aWTKgKQMCs+g9atrS5aOMIkuCPSja5F3ZWN6vEo5EijCI4JmErZPpjkRTnELc8Z4vcSFFaONdMSnOTjrj6VPt52hskuJe8MSkF2Azjby8qh8BnW7vHEBZgQSHZfDnyzXLb5el11PaFZ2180DpdKkXdNkKrEj2yaKO8QR6dXhzzHSpHHLh0V4gdKhTqbNZOWdbezQ5yCDgDrWvHdZOf5GMmMjSXLQumh5tAbY7bn/mqeKSMzusEmtMnHyrPcPR79neRnYA4C52rQ21uIo1GBtsKvO7cuM0ueAXMlteoyA7nlnnXVLK4e5hB0xkKACQ22fLPWuNwgrIvlnceddT4CHk4fEUmEYAwFEf/NTiWS9VoJOTMyHzkO/tTjSQEAtIxA2HiIAp0u+DiMk5P8wFNNJIvjcaemA3L9aaRKbdW21HIwm5yc+Qz6fvFMJJbyZITY5G5PSlsXEzTMMA8hJJyHt06bc89acLzyR+GPG/PX+o2pAjRbbYUjB2wp50hhBKWVQAuPE2DknPIfrSpbaSQIhOFGSV1bH9ef8Aeni0v/pgdNjlum/L3oBtO4KhtPiO+CCaVIYt9Kkk8wVPLNBQ8cbBI0G+SWc7nrk+dI1shabw6jsXdvpj0/vQCV7rIIjIj5jCHJPpikj4XTvBp1NjAU5zTziSYESoVjI5K+Cff/iie3bGY1VGACpv4UX0HT19qAjqIA2PhiMMQScnl5/s06ptu7XVGeX9BpxRcLjVocjrn+2P+1InEjDxJtjJQPsT6jG9AErW3JU5HVnQd9uf0ogbcFtUGTjYBDnfrS1M5XUyJsMKuevrR5mViwRACN/F1+lIG5e5WQhLVWXOCzIcZ+VMsbYIxkVnZ8hj3Zx6gfPHP51KilkdmIVDjqCfzxRStMIn0xJ15PimHFu30qS8UYIuFDb+HFZdRv4ht7Vpe3Zk/wAXfWqg5ON81nUztkD5Vp+HDyDbYU6rFTkdPSmk26D607lv5edRWkbThV3LPw+JoZVUgYOVzv6048s+M/ExJvuqRgA1lbLiElkGZVLKea8tVSuOcUvrZ3tHtjC4AOc9D61nY6cc51NdpblMFSwLEcxWUuJGa3eV9oU2A9elTNElzLqlYtnc5OaqeOXSvILeIju4/vAdTV8ePllzcnhcdlNPwk0h5u5B9P3mrvOayXZyYnvIgxLfeUKd+XQda1dpJJJbq8iFWOxB51Wc1WON3EgEDBOK6P2RuojYBTLjA6nArm6HxDNdC7HO3wWBExx6iox9nl6bQE0R350o0Rpsh7Ebqp9MUh37tS5BOkdKUdhSGdAdLOoZuSk4NARmluYbpe+aOWCU6VOnSYz0H+oHB32PvT8TmRXK4OGK5PLIOOlR+Iwm5tu4Ryh1ABhzXzx8s0xw6N7ZJrNpW1kB0kYAndQGODsSGBOKDWRclMSIQd9gNiPMedK0qdLsoDDbccqqbVrieGC4ncPKk+kqqkKpGY36nOSM78s4qQ9wYozHPMU/jd0ZQANJZcqT054FAPzTSC7hSNEaMuyyEZyh0lgfLG2PnUjbmCD7VXZltb+5yVaKSDvkU/eEi7N75Gg/I09ZNIbYytP38cjl4nOM6DggbeW49hQSWR1xScnODt6VV3d7crxqG0iwIjbNIwOMs2tQPXGM/WpHCZJZ+HW80jF3cEliMfzHH4YoGk3FFsfI+9Fk4oAkjGBQY9IAwMDHIAbUmRdSEelHuOdFnO3nQHF/tEh7vihOOprKJyFdE+1CzIcTKu2fKucqa0noSngadDBQSTgAZzTANReLTd1ZOAcE7e9Trdab0hXnGZphJFFhYCCucZOPOu7wdn7PtL2T4bHxS27i7jgQgpNqkTbbxDmMY51xrsLwRuLX4LQiXT9wHlnzPttXWr2WPsvwG5ngKrJGgPekZLAHkBnln+9XqekS325z294U3ZkpDFLreZioY4zjqcVgCcnfJ96nca4lccX4lcX145aWdy535DoB5AVBPnWmM1EW7KR2RwyMVIOQRtitV2b4gs7Mk057wDkevrWRp2GV4nDxsVYcjSyx3BjdOmIDrXIIzXSOyqaLAbDJriHAuPHvYoron72B5V3zgKAcNiYAEMoIwelc/W41rbuL3vVxkkY8weftRiRcnBzjmegplZIgdQg0t08OPx/eKS8kOyhV354TP/ehmfeZFG7AD3qI8cE+tLiBZGBwxdQc+xpZe31gaRn/AGYpvvIMsqxAoozjSaDELYQkCC4kRAP8skOMHHLO4+tGRDO6iSPVobUGJ5H3/YoJPC4JCbE5wE3zRPJAwBZM+RMZpGUbeAPMAqhpjqkw5GTjGRvsfUYpT2lm0zyNEpZowjA7hl6ZHI+53psspcabceraMj6daNTEdGUdVH8vd6QW/fSgAbexX4cLDGfh21Q4XxI3mPIUdtaW1u0ywKUMjajpZsA5zsM7b9BjNHriLanh22wNHiJ2/Cm2ltixzDgnJbwkY/5oIn4G2+NN0zt3/c6CxbbRnO/z+dSI1tbWJIkJVI10KpYkgc8c9/fnTYa3XTrQDJygwc+dBzArgaQf6jg9Tv8Av9KAfFwhVW28Xry96V3o6H5daiI8BYs8YwCNOQcj1PTpTsEUfdo2csQDncZ/eetAOrMkh0qckc8b4pROPPHtTBghznuxn3NDuYiDtj5mgKDtzYfGcKdlGSozXE5B3bsvka9C3dpHPbPEwLKRjGTXEe3HD14LdSSMpCE7DzNXjfwKK4uo7ZNTtv0A61Q3t291KGcEKNlUdKamkaRyznJNJQanCgE52xW0x0nt+Ol/Zldtw62lb4Z5ppQSioOSHfJPTJ/AVA+0ztHNfXf+HJPG0UZDSLEMDONgT6b7VIftFbcI4Mot0xO67J0B5DPmAK55LI0js7sWZiSWPU+dLGb8qvog0mjNFWjMNqPaiFDBO2M0BddlrCTiHFbeJRnLDnXpCzg+FtIYF2CIB9K5f9lHZss3+I3AKqNkyOZrqcoaMDQzvtsqotYZ3dXisTKxXaLJ9XB+tJkeUgKAcjdjkbn0/GoaCTHhlUDOc6TkilvJJ4jrTYdV3rLZ6POzORrhYY6axg+9AO5bDRuoPUsKaDSPGSGVNzzpKrKeUiYHkM0tmf7x8EiPxDZdTjBpAMyoWZcsegIwPnmkushGnvgGPQDJPtReJ/8AzEK5wRjb/mgFRPIcsIy45A6gB9Kc7yffEK5wObjn/f8ACo5E2lUSUKBzCjFK0nQo1gBRyC7Z65HWgH1kkH30GPRxSDJOW8UbFQcga8ZpoPLgtryP5T3Y3/4pH8ZgGZ1G+dIHX186AfWUzpKqjC/dJWT8iMUfeSRoqrCcY2GsDPkMedNIzgYEgwPIEE/pR6pNWTIuR/SmPzpg880un/L2PMsw/KktK6gnumGPblTYEgfJkVierL+8UI+91nMgIX/T+VAPd5JpJ7okqBvjGT7c6bWRwMPE2fQDFGS5Y7pkHljamIluI2fUUYk8zkD2A6DG3Wgj5mcHaGQjHQZP51j/ALQ+zo49w9khQ/EQ5ZQeR9K1hecMCFiI67kGkqJgoVRCq5ORvvTl1RXli7tpbWZopY2jZTgg8xTcR0yKT0Ndy7b9iRxdTPHGgueYdDg/Mda41xfg95wmdobuIqQdiORFdGOUqNI11OZ5Ad9CjAFMnei8/ShVSDYjRUeKAUnYbmmQq03Y/s3Nxi8SV1K2ykam/sKa7N9l7zi9ygERSM83OwFdv7O8Li4Tw9YLKMaARqcgHPnUZZaVIseHRWlhZx29sY1RVGBnlUpZ4iAC65HrSC4Y6BHv/Tt4ajzd9J9+NgOpVRk/M1gpMEaPl11BdgNzSigByC2ef3jQoVNUbWOPKt4snODnf61JCKUGC4GejYoUKQMymPvtJ1Bm3yD+9tqIRIxyGckHTu3KhQoB3JRD5DrStRXSw5EAj50KFBBJMoAO/iNNG6UOEwdROBtQoUGU0pRlVtyxwKAmGCckYODtQoUDQ+81AEKMEUSTeIgrjHUUKFTaQ0mVvEM7ilFwSPWhQq4BZycUFlyCQNgSPpQoUAZYdRmqXjvZ6w4xbtHcwqwO+eo9jQoU96KuccX+y8rKxsroY/lVxWTl7H36SFSEJHkwoUK0xyqdH7TsPfXGMlFGf6hWx4H9nEMTLJduCRvpoUKLlTkb3htja8Ni7q3hVdsHbnU/vQQMrjbpihQqDK1KSdhkjc4xmhsTjyoUKcLT/9k="/>
          <p:cNvSpPr>
            <a:spLocks noChangeAspect="1" noChangeArrowheads="1"/>
          </p:cNvSpPr>
          <p:nvPr/>
        </p:nvSpPr>
        <p:spPr bwMode="auto">
          <a:xfrm>
            <a:off x="80963" y="-509588"/>
            <a:ext cx="1438275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4" name="AutoShape 4" descr="data:image/jpg;base64,/9j/4AAQSkZJRgABAQAAAQABAAD/2wBDAAkGBwgHBgkIBwgKCgkLDRYPDQwMDRsUFRAWIB0iIiAdHx8kKDQsJCYxJx8fLT0tMTU3Ojo6Iys/RD84QzQ5Ojf/2wBDAQoKCg0MDRoPDxo3JR8lNzc3Nzc3Nzc3Nzc3Nzc3Nzc3Nzc3Nzc3Nzc3Nzc3Nzc3Nzc3Nzc3Nzc3Nzc3Nzc3Nzf/wAARCACnAN8DASIAAhEBAxEB/8QAHAAAAAcBAQAAAAAAAAAAAAAAAAECAwQFBgcI/8QAQBAAAgEDAgMGAwYEBQIHAQAAAQIDAAQREiEFMUEGEyJRYXEUgZEHMqGx0fAjQlLBFTNicuGC8SRDU2Nzg5Ky/8QAGQEAAwEBAQAAAAAAAAAAAAAAAAECAwQF/8QAHxEBAQACAgIDAQAAAAAAAAAAAAECEQMSITEEE0FR/9oADAMBAAIRAxEAPwDqDC3UAJEpJGrZMbDkTQBhOoJCFYAjUYcAEdD1NO6rnnpUJgk+Pn6cqJRcK2WVMActWACflXG1MQiNY90eRup7nAOPIY2H7350pWi8K/DknGT/AAtgPIbb+1HNNNtjSF55D7n8KhT3c2Tgpv0O4FXjx3IW6S3mRcnuSQP/AGx7ADI/4pkXSADMIz1/hgfj1qvlupGbkKaLu3PGK6Mfj/1nc1hJfqRtGP8A8io63QQk6dTHmSoHyA8qilqBzWs4MU3On3uU3aSNcAEkBRgVG4fxqDiCtJBA3dA41PAED+w5mjI2IO460ekKowABk8hiq+nEdkpbsK20Kgddhk+1Ppe/6B9Fqt60fzpXhxPstUvm6pt6ED8adW8ZiEEfiIyQWHh9TiqbLD+anI7hkO3PzrLL48/Dma2Juy6uwVsDbBA3/sPxpxGuQf8ALjAx/Xuf0qBDetkA/jU+G5Dk8q58uK4rmUpZefABijOAdRMnP05UkicbxpGB0XXjHzA3pxpFyAfvHkBuTSgD5Z9qzM0Gn0/5UY/+w/pTM6XBKypHFrTP8xJ6/d8jUkyIpbLDw/ePlSjhdzsKegYIuN9IixgY1M2V9/M/hQUXIyf4ZPqxx+A50+SPMfWkCWMqDrXBGob9POmEPNyVUsg1M2AGVjy5bY29zvyp6RpUTLvEMLks2efyp8smsLkZIyD5UgyxZGmRTqHRunrQEeOWVoDIVAXmAUbJH+3nv0980tPiCgDGIdeRyPxp1jq5b9eeaG9ANkTkY1R77fdyPzpS5C4Y5xSjSCaYPSL4R3k5ySMDA3/DemZzHgkzvgbE4G/LblUTjl9Y2dq7SMgAGAcE/SsFwvtrw0TXFrxC4WLTL/AeQEDTjkTjbeq48O18ptbW5ny50yHHQDG1RCSc5fNOQG1vFV7C6juoiilmgIkCk522Ptzo5bWeEKz28mh/uHw7/jXdh1xjO7pkKp3JoMAqFgrvgZxGpc/Qb078NdGIyJZTOurTsV5/WpHAWuo7pp5eGyrEqsGKsrHJ9Kq5yFpC0Doc+1DAHOmbZuNm8RV7PiWPxY13SgEDkcVZ2fDeLXWgX9jaWjp98QSM649yNz6VP2Q9IWBuPlzpZQd2p6Zb+1FbcD4/NdOrz2UCDJU/Bv5+ZbypcfB+OyhYviLdFCsVaW0YAZPU6vQU/sLRltK41avEcDCk/lyo9IPI7edM8Ntu08PF5lu0tHsXSRDiAo33TgqdR6gdOtU/EOOcTtLp3/wctYoVDymXD5O2wxjn60TODS/IGNgx9AKIqvk2fLyp7gNzMeIRSS2FwsLLkOdLZyNtgc1Xz3XGTxeeKXg08VkGYK3eRkk6jg4znf3pd5s9JYVfL8aei0A5K8qbkSaIfxLa4Q4z4o9vzo+7mCK7Qyorciy4B+dO9cjWduYZGy0Yzyzvy8udS0toNiIsadwQTVVDHKkDTFWGlgpUj8anwXD6QAhz1BIz+dcfLxyXwuU7HZQxt4lXGcqAuAo+u59aX8Nb4wIkwGyBjr50O+KITJG/pkjc+VAPNzMO39IcZzWCg+FgIx3KfJaT8NAAR3MYyQxwvPH50bvckELCBnzcZ+lAPNpy0GcbZ7wZPvTAxbwAsREvi+8cbmkm2t+YhjGP9NGZJAT/AATjp4xSC1yVObdQ2PCWYY/U0AfdqoAiGgAYAFLANNNJIsmgorEDOzYJ25+nlRFplC6kGCSSdXTyFAOOPDTagknbNAtNvqhGc9JB8qSFlY7xAD1bNAYP7S+IyQQEHSDggjV+81xG5m765dpF3zzU4NdX+1mJ9TFmOM8sCuNvkOTnrituP0jJ1L7NeC9oJI4+I9n+K26kuRJDKpbcA8wDy26+ldG7Udq+JdnouHXE81rLa3URBeK27zRIFBBzrAKnI32/GvOvCeIT8LvIrqyl0TIwI38OxB38xtyqfe3dzNbRm4kMjquYykudABxg45b8uuBWiXZeH/atFcQ26XLW63D3XcvHHC7ALuBIvmM429c9MVpLrtjb2t5JaLcxTSRkhzFbZRMHDajr2xzOcZ6ZGa80LIE19478vDpbkehO34Vc9neKNFfQtJfCwSM6lwjASeYJXffceuAMdKA9OyyXMcKyzXNvGoAyxhPX/qx5VXJ2g4a/Em4c/Hib1ELmIRhcgDJxtvtk4BPKqr7Lb66vOBy/G2tzEUYGGe4I/wDEIc4YDoB5U0wtZO2rkWbLcJq03JGQy/DkaR5Y96DTeFdtOz/F7s2ljxa7aTu2cBoXQEAZOCVGcDJ9gah8O7b8A4tfRWVjxjiRnmJWINAyhjgkYJXGT0qt7LdmLXhnaniWhJzFDZgxSOuFOpcNvy6mo3ZvgD2vb4ILKaG1tZJJLeSRDh11MBvjmedMk5+1XC+IX7WHDO0l6bnLhV7jKtgEnBKYIwDyNZy84zNM9zHDx2G7hhx3pMagKc7ZPv5Ux2Q4S1r9oNpIUbShdo3xgMWgdsj64zSeCwWM3ZPincW4TTcWsbnGzEajnlz3/GqgroPYXiN9fcDjUizQwkLurHY7g5Hv+FWPGuNtwaxN5fzWCxA7AK5LHbkOpwc454qu7C6ILVke00RFSxuWfCMAoOMHy3GfSsL9oH2iwXElzYcJt7oJGzxm4QgLIc4LDG4GSBnqPepvsNjw37QOHcRkaKaayspu97pYr5GjZjz8yB8zWmE13LsDwx1VsABmONs+XzryheX815LE9y7SsF0oCeQJzj2yT9am2/HOJcPGLa+nt5DF3ZaKQg6OeNjyzSG3pni9xxCLhlyywWMg0Z0JI6s3qPD+8VjrXiy3N3bTCYpJko9vuTz58qzvD/tWt73s/PacdiQ3OjSk0akljkEE9c558vnVT2ZuY7riREcZCHcrrJwDuMHn1p9pMacdyspRJbxtsfDnz3p8Kf6TVbw6AixVUChyoA1E6Rj23qXHbIiANliOZydz9a5a0PE+wHpypsSjWYwQxHPG4FJa0g06WQAE5+8f1powWob7qj/qIH0zS0EnmMjPvikg4bJOCdgM4zTHcWuMKq4/3GlC3iUbKCPc70wccgZz4fP9/wBqTkFwVIyOYB5Un4aEfyfiaR8LApZljALYyQT05UA+3ng/OkCWMjUZF0nkc86aNvER9365/WijhUMXYZd/Ich5UboYT7S+GxTWjtG+s6d/4hOK4Rcp3M7IQdifSvV/GbVbyzeI27Yxz0beX6VwPtv2aksrt5BEwBJI6VfHfxOUYuG5MUivENLIcgjnmlG51nZfDtkKACfX3pDqF8BXG/OkGRR4VQHbma2QkRq7K+BsBvkZP75/Sk6nZgy7YOQR5550tO9aNExpQDUcD8SaQUdYyQo0lt99/wDtQHWfs47fXsUfwsrO9rFj+G253zkK3PJPy6da0/BZb+57ULdC/u/h9DrNad5/BDGFipxnc9eXOuHcB4qOGGWQhmVlwY1HL5muo/ZfeS8Y4pcTQK6iKyLNGM6tQUqBnrnJ51fjQXPYvhHHE4xeJxXit3PDDaMAJLp5I3LrgYyf5cjp7UrsZw7iMHa8W8l/eSRWLusokuXKPgEbKT860PZSDicV9fyX9p3EctsrQeEjxZ+6cgb7DlTPZ/hnE7Htff319Eos71ZJUIB/h5Y4ViQBnT61ENk+xMvE4e2sfD5729NvCsneQPcMYyDGWXAzjqKZ4NFcp2M4mlxM8hF9blQx5DB2rWcEsp7TtDxCW4gdVaUd1LpOl1EPd5zjAyRnnuCKyNzfwcK7P8Z4ddSKbsXyFY4jlii4GSDvjeqhaWPGbq4u+yGBfX1vYWVuy3kMKIi3WSNKLITqBOd9uXQ9eQ3crwW6xR96IJg/daQArjI5HGWwRgjlkbV1/s7A/GeG3MAktpbO8t1MaRToZ2eNs6dB5avEMnltXLe0lvJY3dvHPFBGVVo2a28aHDE4DfzkatJPoBk4OJvsM+Ce706Ngfv5w1JY7bH5nH96UdBdiRz6gYpuRRkaTjPzoAJliNxnPPAroH2dW87XZkWNySMbEgHfIz5+1ZHg3CpbudAxwudtudd17IcBax4aC6JGCoyWHMdQfpUZ3wrGNXaTSJaxhULEY1SMulaqeNdrrXhqlSj5BwTtWc7U9qPgFe2tZVZ+RbP5AbDrtXN7y+ubuRnlctk5HOsJFtnxH7QbuRj3YK79Ov41UP2w4i75Ltvy3rOBWO5O/tV1w3s5xS/QPDDiM/zPt9KpWlhbdtOIRMMliM+dajhHb4OypcLueZ51lH7I8SRMssWM7HVvVTcWlzay6ZVKEeX60qencrDi8F8qGJGOd9gN/wAdqkd/Jlj8LId8DYcsc+fLpXG+BcdueGzodbFOWCa6nwXjUHEIEbWgYjlqpbTfCw70lQe4kLeeOX1olkmx/kyKPkSfxp/Vy9aMMMA5GDy3ppK/iyJldCZPQ5P7/Ss/2j4LFe27I/dayNuZZvYVoO685JT7sP0oNGCRl5DjH89RvXk3nXtX2OuLGViqHHQDnmsrJwe+j+9A488ivUXE+D213hNG4GzFjt8v365rFdoOxk0gZrWWTOOWqtseRFx/jiz2941uYjAx1acsV3wvIe1ISzu0VwYnJPptW94h2L41Fw9Z4ZLhpe9kDR42CqoYHlnJyw+VZmTh/H4sApcY/wDib9K02jVUj2NxkaYH9yuK1XYXtNxbsrxONo4HltZNpoWB0nfn7+tVTJxeMHvGmX/chH9qso7C+HAX4lLczAtciGJMA6hhizcvRcfOmPLqH2YcdXi/DuKP2m4kQ68SE1ut3MEZBgEAZ6Z2wNqXxztbxaC7hgnmsprC8WclBBpzGJCgXXrOdSnOQAa5HE9ySFYM/wDvWtj21SS34JwIR6SUhKspbGMgHanj+lurS07YCDtRexi5mfhkXD41to5W8CuMFj6nmNqynF+P23G+IOeJrcyR5YpeGIhlUj7mkb6PLOSPQbVXWa3VzKkC92CzBQSwAG9WXE+GzcOFv3k0chkVi2k/dIYgj8j86W7/AAd6ndl+OcE4Fx2yuIZ7hLZFZZs27sFyD0xkjOP1rEcYWBr2UWbaotRCyBGUy77HBJwMdM1frFI+RgEEYqwseC3V5IqRxkljgY60rmJla5+sEmcKpyem9W3Bez11fThUjznzrqXDOxUolxcoNS7Ec62vC+ztrZop7tCfaovIuRl+x3Y8WirLOdLKATyNTu2vFo+GWLQRStrYbjI/TatXdd1ZWzu33QM4AwBXD+1XETfcRYg+AE4FZ+6tT3M73MrSNI2/rSFQf1n60YUHpUzhtp8XdJEoABO5x0prka7sP2bWUjiPEVbuQMwxn+c/1H0rewRqAdC4UcgByqs4LNGbZY0K6lULjoMchVlPxK2sYj8RNHHn+o4zWX2OmcXhFu7hYkwy5LHB5VneKwxSRssiBgehqXxm/jki1wsD+tU8t7JIijGcrzrTDLt4Y8mPWM3fWiwSeFjpYnCk7ip3Z7iLWV4jNI2nI59KHEB3qE4OBnI9ar0XxlgNx1qcvFTj5js1ncG7iMttLIWcYLMyhVHU1LMMEh1GViQNJGetY7sNeRyKIJwGOev6VttEIH3EwemBRE3weSRj95HyeXh/Cj1sx0iJ8+ZG3zoKrjdnUqNyOvzNEwZ0P8SIRnbYbkfWkCGlcqO6RiTjBxv9KKJTCTrSQs3+ofTzpRglZNn0gAhQAQMevyoNE6ygs8evkAEP60AUrOSQqy6ueA429ar7uG90BkuJgoGS/eAfnU464zojMZJOWKrsvv60t4XYqTLjB2yu6+o9fyo7UtRm7uy4uynTeXB1DkXGR86rPgePRoO5vrjQPCPCrE/PGfnW2EIIysuEztkbe5yaUEycicctxpH3f0qpnYXWOfyw9pVfQeIT5O4Xu484+lE1v2mfGu6eQZ2DW8RH/wDNdA0lgzLKMAZJ7sYx5ZppUEpKJPuoxIe73z/b2o+3IdYxMHD+PEDU8WQMki0i/SrCLhvGZGVpXjYeRtox+OK1KwynAEugKTpGgYI9aUsEisuq4aTbfK6fntR9lHRS2vDLxXAlWHB3ysUY/tVnFbPGmTHHqGMHYc/UClshR3JudLMNzgbD+29EEMja9TJGu/jG5PmQfzpdqcxOoZY2wVU6htk7DHyoGScDBjTVj+rbNNsZdaCKViTvqwAo9Scb+1Ey6l1G5fGOgAz7D1pbNme3fE5bbhZjIAZhuVbrXGXd5JS5GS1bf7Q7p2mSJXYxDONWP7Vh1x/Vz8quApQa0fZWEG5aWTKgKQMCs+g9atrS5aOMIkuCPSja5F3ZWN6vEo5EijCI4JmErZPpjkRTnELc8Z4vcSFFaONdMSnOTjrj6VPt52hskuJe8MSkF2Azjby8qh8BnW7vHEBZgQSHZfDnyzXLb5el11PaFZ2180DpdKkXdNkKrEj2yaKO8QR6dXhzzHSpHHLh0V4gdKhTqbNZOWdbezQ5yCDgDrWvHdZOf5GMmMjSXLQumh5tAbY7bn/mqeKSMzusEmtMnHyrPcPR79neRnYA4C52rQ21uIo1GBtsKvO7cuM0ueAXMlteoyA7nlnnXVLK4e5hB0xkKACQ22fLPWuNwgrIvlnceddT4CHk4fEUmEYAwFEf/NTiWS9VoJOTMyHzkO/tTjSQEAtIxA2HiIAp0u+DiMk5P8wFNNJIvjcaemA3L9aaRKbdW21HIwm5yc+Qz6fvFMJJbyZITY5G5PSlsXEzTMMA8hJJyHt06bc89acLzyR+GPG/PX+o2pAjRbbYUjB2wp50hhBKWVQAuPE2DknPIfrSpbaSQIhOFGSV1bH9ef8Aeni0v/pgdNjlum/L3oBtO4KhtPiO+CCaVIYt9Kkk8wVPLNBQ8cbBI0G+SWc7nrk+dI1shabw6jsXdvpj0/vQCV7rIIjIj5jCHJPpikj4XTvBp1NjAU5zTziSYESoVjI5K+Cff/iie3bGY1VGACpv4UX0HT19qAjqIA2PhiMMQScnl5/s06ptu7XVGeX9BpxRcLjVocjrn+2P+1InEjDxJtjJQPsT6jG9AErW3JU5HVnQd9uf0ogbcFtUGTjYBDnfrS1M5XUyJsMKuevrR5mViwRACN/F1+lIG5e5WQhLVWXOCzIcZ+VMsbYIxkVnZ8hj3Zx6gfPHP51KilkdmIVDjqCfzxRStMIn0xJ15PimHFu30qS8UYIuFDb+HFZdRv4ht7Vpe3Zk/wAXfWqg5ON81nUztkD5Vp+HDyDbYU6rFTkdPSmk26D607lv5edRWkbThV3LPw+JoZVUgYOVzv6048s+M/ExJvuqRgA1lbLiElkGZVLKea8tVSuOcUvrZ3tHtjC4AOc9D61nY6cc51NdpblMFSwLEcxWUuJGa3eV9oU2A9elTNElzLqlYtnc5OaqeOXSvILeIju4/vAdTV8ePllzcnhcdlNPwk0h5u5B9P3mrvOayXZyYnvIgxLfeUKd+XQda1dpJJJbq8iFWOxB51Wc1WON3EgEDBOK6P2RuojYBTLjA6nArm6HxDNdC7HO3wWBExx6iox9nl6bQE0R350o0Rpsh7Ebqp9MUh37tS5BOkdKUdhSGdAdLOoZuSk4NARmluYbpe+aOWCU6VOnSYz0H+oHB32PvT8TmRXK4OGK5PLIOOlR+Iwm5tu4Ryh1ABhzXzx8s0xw6N7ZJrNpW1kB0kYAndQGODsSGBOKDWRclMSIQd9gNiPMedK0qdLsoDDbccqqbVrieGC4ncPKk+kqqkKpGY36nOSM78s4qQ9wYozHPMU/jd0ZQANJZcqT054FAPzTSC7hSNEaMuyyEZyh0lgfLG2PnUjbmCD7VXZltb+5yVaKSDvkU/eEi7N75Gg/I09ZNIbYytP38cjl4nOM6DggbeW49hQSWR1xScnODt6VV3d7crxqG0iwIjbNIwOMs2tQPXGM/WpHCZJZ+HW80jF3cEliMfzHH4YoGk3FFsfI+9Fk4oAkjGBQY9IAwMDHIAbUmRdSEelHuOdFnO3nQHF/tEh7vihOOprKJyFdE+1CzIcTKu2fKucqa0noSngadDBQSTgAZzTANReLTd1ZOAcE7e9Trdab0hXnGZphJFFhYCCucZOPOu7wdn7PtL2T4bHxS27i7jgQgpNqkTbbxDmMY51xrsLwRuLX4LQiXT9wHlnzPttXWr2WPsvwG5ngKrJGgPekZLAHkBnln+9XqekS325z294U3ZkpDFLreZioY4zjqcVgCcnfJ96nca4lccX4lcX145aWdy535DoB5AVBPnWmM1EW7KR2RwyMVIOQRtitV2b4gs7Mk057wDkevrWRp2GV4nDxsVYcjSyx3BjdOmIDrXIIzXSOyqaLAbDJriHAuPHvYoron72B5V3zgKAcNiYAEMoIwelc/W41rbuL3vVxkkY8weftRiRcnBzjmegplZIgdQg0t08OPx/eKS8kOyhV354TP/ehmfeZFG7AD3qI8cE+tLiBZGBwxdQc+xpZe31gaRn/AGYpvvIMsqxAoozjSaDELYQkCC4kRAP8skOMHHLO4+tGRDO6iSPVobUGJ5H3/YoJPC4JCbE5wE3zRPJAwBZM+RMZpGUbeAPMAqhpjqkw5GTjGRvsfUYpT2lm0zyNEpZowjA7hl6ZHI+53psspcabceraMj6daNTEdGUdVH8vd6QW/fSgAbexX4cLDGfh21Q4XxI3mPIUdtaW1u0ywKUMjajpZsA5zsM7b9BjNHriLanh22wNHiJ2/Cm2ltixzDgnJbwkY/5oIn4G2+NN0zt3/c6CxbbRnO/z+dSI1tbWJIkJVI10KpYkgc8c9/fnTYa3XTrQDJygwc+dBzArgaQf6jg9Tv8Av9KAfFwhVW28Xry96V3o6H5daiI8BYs8YwCNOQcj1PTpTsEUfdo2csQDncZ/eetAOrMkh0qckc8b4pROPPHtTBghznuxn3NDuYiDtj5mgKDtzYfGcKdlGSozXE5B3bsvka9C3dpHPbPEwLKRjGTXEe3HD14LdSSMpCE7DzNXjfwKK4uo7ZNTtv0A61Q3t291KGcEKNlUdKamkaRyznJNJQanCgE52xW0x0nt+Ol/Zldtw62lb4Z5ppQSioOSHfJPTJ/AVA+0ztHNfXf+HJPG0UZDSLEMDONgT6b7VIftFbcI4Mot0xO67J0B5DPmAK55LI0js7sWZiSWPU+dLGb8qvog0mjNFWjMNqPaiFDBO2M0BddlrCTiHFbeJRnLDnXpCzg+FtIYF2CIB9K5f9lHZss3+I3AKqNkyOZrqcoaMDQzvtsqotYZ3dXisTKxXaLJ9XB+tJkeUgKAcjdjkbn0/GoaCTHhlUDOc6TkilvJJ4jrTYdV3rLZ6POzORrhYY6axg+9AO5bDRuoPUsKaDSPGSGVNzzpKrKeUiYHkM0tmf7x8EiPxDZdTjBpAMyoWZcsegIwPnmkushGnvgGPQDJPtReJ/8AzEK5wRjb/mgFRPIcsIy45A6gB9Kc7yffEK5wObjn/f8ACo5E2lUSUKBzCjFK0nQo1gBRyC7Z65HWgH1kkH30GPRxSDJOW8UbFQcga8ZpoPLgtryP5T3Y3/4pH8ZgGZ1G+dIHX186AfWUzpKqjC/dJWT8iMUfeSRoqrCcY2GsDPkMedNIzgYEgwPIEE/pR6pNWTIuR/SmPzpg880un/L2PMsw/KktK6gnumGPblTYEgfJkVierL+8UI+91nMgIX/T+VAPd5JpJ7okqBvjGT7c6bWRwMPE2fQDFGS5Y7pkHljamIluI2fUUYk8zkD2A6DG3Wgj5mcHaGQjHQZP51j/ALQ+zo49w9khQ/EQ5ZQeR9K1hecMCFiI67kGkqJgoVRCq5ORvvTl1RXli7tpbWZopY2jZTgg8xTcR0yKT0Ndy7b9iRxdTPHGgueYdDg/Mda41xfg95wmdobuIqQdiORFdGOUqNI11OZ5Ad9CjAFMnei8/ShVSDYjRUeKAUnYbmmQq03Y/s3Nxi8SV1K2ykam/sKa7N9l7zi9ygERSM83OwFdv7O8Li4Tw9YLKMaARqcgHPnUZZaVIseHRWlhZx29sY1RVGBnlUpZ4iAC65HrSC4Y6BHv/Tt4ajzd9J9+NgOpVRk/M1gpMEaPl11BdgNzSigByC2ef3jQoVNUbWOPKt4snODnf61JCKUGC4GejYoUKQMymPvtJ1Bm3yD+9tqIRIxyGckHTu3KhQoB3JRD5DrStRXSw5EAj50KFBBJMoAO/iNNG6UOEwdROBtQoUGU0pRlVtyxwKAmGCckYODtQoUDQ+81AEKMEUSTeIgrjHUUKFTaQ0mVvEM7ilFwSPWhQq4BZycUFlyCQNgSPpQoUAZYdRmqXjvZ6w4xbtHcwqwO+eo9jQoU96KuccX+y8rKxsroY/lVxWTl7H36SFSEJHkwoUK0xyqdH7TsPfXGMlFGf6hWx4H9nEMTLJduCRvpoUKLlTkb3htja8Ni7q3hVdsHbnU/vQQMrjbpihQqDK1KSdhkjc4xmhsTjyoUKcLT/9k="/>
          <p:cNvSpPr>
            <a:spLocks noChangeAspect="1" noChangeArrowheads="1"/>
          </p:cNvSpPr>
          <p:nvPr/>
        </p:nvSpPr>
        <p:spPr bwMode="auto">
          <a:xfrm>
            <a:off x="80963" y="-509588"/>
            <a:ext cx="1438275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6" name="AutoShape 6" descr="data:image/jpg;base64,/9j/4AAQSkZJRgABAQAAAQABAAD/2wBDAAkGBwgHBgkIBwgKCgkLDRYPDQwMDRsUFRAWIB0iIiAdHx8kKDQsJCYxJx8fLT0tMTU3Ojo6Iys/RD84QzQ5Ojf/2wBDAQoKCg0MDRoPDxo3JR8lNzc3Nzc3Nzc3Nzc3Nzc3Nzc3Nzc3Nzc3Nzc3Nzc3Nzc3Nzc3Nzc3Nzc3Nzc3Nzc3Nzf/wAARCACnAN8DASIAAhEBAxEB/8QAHAAAAAcBAQAAAAAAAAAAAAAAAAECAwQFBgcI/8QAQBAAAgEDAgMGAwYEBQIHAQAAAQIDAAQREiEFMUEGEyJRYXEUgZEHMqGx0fAjQlLBFTNicuGC8SRDU2Nzg5Ky/8QAGQEAAwEBAQAAAAAAAAAAAAAAAAECAwQF/8QAHxEBAQACAgIDAQAAAAAAAAAAAAECEQMSITEEE0FR/9oADAMBAAIRAxEAPwDqDC3UAJEpJGrZMbDkTQBhOoJCFYAjUYcAEdD1NO6rnnpUJgk+Pn6cqJRcK2WVMActWACflXG1MQiNY90eRup7nAOPIY2H7350pWi8K/DknGT/AAtgPIbb+1HNNNtjSF55D7n8KhT3c2Tgpv0O4FXjx3IW6S3mRcnuSQP/AGx7ADI/4pkXSADMIz1/hgfj1qvlupGbkKaLu3PGK6Mfj/1nc1hJfqRtGP8A8io63QQk6dTHmSoHyA8qilqBzWs4MU3On3uU3aSNcAEkBRgVG4fxqDiCtJBA3dA41PAED+w5mjI2IO460ekKowABk8hiq+nEdkpbsK20Kgddhk+1Ppe/6B9Fqt60fzpXhxPstUvm6pt6ED8adW8ZiEEfiIyQWHh9TiqbLD+anI7hkO3PzrLL48/Dma2Juy6uwVsDbBA3/sPxpxGuQf8ALjAx/Xuf0qBDetkA/jU+G5Dk8q58uK4rmUpZefABijOAdRMnP05UkicbxpGB0XXjHzA3pxpFyAfvHkBuTSgD5Z9qzM0Gn0/5UY/+w/pTM6XBKypHFrTP8xJ6/d8jUkyIpbLDw/ePlSjhdzsKegYIuN9IixgY1M2V9/M/hQUXIyf4ZPqxx+A50+SPMfWkCWMqDrXBGob9POmEPNyVUsg1M2AGVjy5bY29zvyp6RpUTLvEMLks2efyp8smsLkZIyD5UgyxZGmRTqHRunrQEeOWVoDIVAXmAUbJH+3nv0980tPiCgDGIdeRyPxp1jq5b9eeaG9ANkTkY1R77fdyPzpS5C4Y5xSjSCaYPSL4R3k5ySMDA3/DemZzHgkzvgbE4G/LblUTjl9Y2dq7SMgAGAcE/SsFwvtrw0TXFrxC4WLTL/AeQEDTjkTjbeq48O18ptbW5ny50yHHQDG1RCSc5fNOQG1vFV7C6juoiilmgIkCk522Ptzo5bWeEKz28mh/uHw7/jXdh1xjO7pkKp3JoMAqFgrvgZxGpc/Qb078NdGIyJZTOurTsV5/WpHAWuo7pp5eGyrEqsGKsrHJ9Kq5yFpC0Doc+1DAHOmbZuNm8RV7PiWPxY13SgEDkcVZ2fDeLXWgX9jaWjp98QSM649yNz6VP2Q9IWBuPlzpZQd2p6Zb+1FbcD4/NdOrz2UCDJU/Bv5+ZbypcfB+OyhYviLdFCsVaW0YAZPU6vQU/sLRltK41avEcDCk/lyo9IPI7edM8Ntu08PF5lu0tHsXSRDiAo33TgqdR6gdOtU/EOOcTtLp3/wctYoVDymXD5O2wxjn60TODS/IGNgx9AKIqvk2fLyp7gNzMeIRSS2FwsLLkOdLZyNtgc1Xz3XGTxeeKXg08VkGYK3eRkk6jg4znf3pd5s9JYVfL8aei0A5K8qbkSaIfxLa4Q4z4o9vzo+7mCK7Qyorciy4B+dO9cjWduYZGy0Yzyzvy8udS0toNiIsadwQTVVDHKkDTFWGlgpUj8anwXD6QAhz1BIz+dcfLxyXwuU7HZQxt4lXGcqAuAo+u59aX8Nb4wIkwGyBjr50O+KITJG/pkjc+VAPNzMO39IcZzWCg+FgIx3KfJaT8NAAR3MYyQxwvPH50bvckELCBnzcZ+lAPNpy0GcbZ7wZPvTAxbwAsREvi+8cbmkm2t+YhjGP9NGZJAT/AATjp4xSC1yVObdQ2PCWYY/U0AfdqoAiGgAYAFLANNNJIsmgorEDOzYJ25+nlRFplC6kGCSSdXTyFAOOPDTagknbNAtNvqhGc9JB8qSFlY7xAD1bNAYP7S+IyQQEHSDggjV+81xG5m765dpF3zzU4NdX+1mJ9TFmOM8sCuNvkOTnrituP0jJ1L7NeC9oJI4+I9n+K26kuRJDKpbcA8wDy26+ldG7Udq+JdnouHXE81rLa3URBeK27zRIFBBzrAKnI32/GvOvCeIT8LvIrqyl0TIwI38OxB38xtyqfe3dzNbRm4kMjquYykudABxg45b8uuBWiXZeH/atFcQ26XLW63D3XcvHHC7ALuBIvmM429c9MVpLrtjb2t5JaLcxTSRkhzFbZRMHDajr2xzOcZ6ZGa80LIE19478vDpbkehO34Vc9neKNFfQtJfCwSM6lwjASeYJXffceuAMdKA9OyyXMcKyzXNvGoAyxhPX/qx5VXJ2g4a/Em4c/Hib1ELmIRhcgDJxtvtk4BPKqr7Lb66vOBy/G2tzEUYGGe4I/wDEIc4YDoB5U0wtZO2rkWbLcJq03JGQy/DkaR5Y96DTeFdtOz/F7s2ljxa7aTu2cBoXQEAZOCVGcDJ9gah8O7b8A4tfRWVjxjiRnmJWINAyhjgkYJXGT0qt7LdmLXhnaniWhJzFDZgxSOuFOpcNvy6mo3ZvgD2vb4ILKaG1tZJJLeSRDh11MBvjmedMk5+1XC+IX7WHDO0l6bnLhV7jKtgEnBKYIwDyNZy84zNM9zHDx2G7hhx3pMagKc7ZPv5Ux2Q4S1r9oNpIUbShdo3xgMWgdsj64zSeCwWM3ZPincW4TTcWsbnGzEajnlz3/GqgroPYXiN9fcDjUizQwkLurHY7g5Hv+FWPGuNtwaxN5fzWCxA7AK5LHbkOpwc454qu7C6ILVke00RFSxuWfCMAoOMHy3GfSsL9oH2iwXElzYcJt7oJGzxm4QgLIc4LDG4GSBnqPepvsNjw37QOHcRkaKaayspu97pYr5GjZjz8yB8zWmE13LsDwx1VsABmONs+XzryheX815LE9y7SsF0oCeQJzj2yT9am2/HOJcPGLa+nt5DF3ZaKQg6OeNjyzSG3pni9xxCLhlyywWMg0Z0JI6s3qPD+8VjrXiy3N3bTCYpJko9vuTz58qzvD/tWt73s/PacdiQ3OjSk0akljkEE9c558vnVT2ZuY7riREcZCHcrrJwDuMHn1p9pMacdyspRJbxtsfDnz3p8Kf6TVbw6AixVUChyoA1E6Rj23qXHbIiANliOZydz9a5a0PE+wHpypsSjWYwQxHPG4FJa0g06WQAE5+8f1powWob7qj/qIH0zS0EnmMjPvikg4bJOCdgM4zTHcWuMKq4/3GlC3iUbKCPc70wccgZz4fP9/wBqTkFwVIyOYB5Un4aEfyfiaR8LApZljALYyQT05UA+3ng/OkCWMjUZF0nkc86aNvER9365/WijhUMXYZd/Ich5UboYT7S+GxTWjtG+s6d/4hOK4Rcp3M7IQdifSvV/GbVbyzeI27Yxz0beX6VwPtv2aksrt5BEwBJI6VfHfxOUYuG5MUivENLIcgjnmlG51nZfDtkKACfX3pDqF8BXG/OkGRR4VQHbma2QkRq7K+BsBvkZP75/Sk6nZgy7YOQR5550tO9aNExpQDUcD8SaQUdYyQo0lt99/wDtQHWfs47fXsUfwsrO9rFj+G253zkK3PJPy6da0/BZb+57ULdC/u/h9DrNad5/BDGFipxnc9eXOuHcB4qOGGWQhmVlwY1HL5muo/ZfeS8Y4pcTQK6iKyLNGM6tQUqBnrnJ51fjQXPYvhHHE4xeJxXit3PDDaMAJLp5I3LrgYyf5cjp7UrsZw7iMHa8W8l/eSRWLusokuXKPgEbKT860PZSDicV9fyX9p3EctsrQeEjxZ+6cgb7DlTPZ/hnE7Htff319Eos71ZJUIB/h5Y4ViQBnT61ENk+xMvE4e2sfD5729NvCsneQPcMYyDGWXAzjqKZ4NFcp2M4mlxM8hF9blQx5DB2rWcEsp7TtDxCW4gdVaUd1LpOl1EPd5zjAyRnnuCKyNzfwcK7P8Z4ddSKbsXyFY4jlii4GSDvjeqhaWPGbq4u+yGBfX1vYWVuy3kMKIi3WSNKLITqBOd9uXQ9eQ3crwW6xR96IJg/daQArjI5HGWwRgjlkbV1/s7A/GeG3MAktpbO8t1MaRToZ2eNs6dB5avEMnltXLe0lvJY3dvHPFBGVVo2a28aHDE4DfzkatJPoBk4OJvsM+Ce706Ngfv5w1JY7bH5nH96UdBdiRz6gYpuRRkaTjPzoAJliNxnPPAroH2dW87XZkWNySMbEgHfIz5+1ZHg3CpbudAxwudtudd17IcBax4aC6JGCoyWHMdQfpUZ3wrGNXaTSJaxhULEY1SMulaqeNdrrXhqlSj5BwTtWc7U9qPgFe2tZVZ+RbP5AbDrtXN7y+ubuRnlctk5HOsJFtnxH7QbuRj3YK79Ov41UP2w4i75Ltvy3rOBWO5O/tV1w3s5xS/QPDDiM/zPt9KpWlhbdtOIRMMliM+dajhHb4OypcLueZ51lH7I8SRMssWM7HVvVTcWlzay6ZVKEeX60qencrDi8F8qGJGOd9gN/wAdqkd/Jlj8LId8DYcsc+fLpXG+BcdueGzodbFOWCa6nwXjUHEIEbWgYjlqpbTfCw70lQe4kLeeOX1olkmx/kyKPkSfxp/Vy9aMMMA5GDy3ppK/iyJldCZPQ5P7/Ss/2j4LFe27I/dayNuZZvYVoO685JT7sP0oNGCRl5DjH89RvXk3nXtX2OuLGViqHHQDnmsrJwe+j+9A488ivUXE+D213hNG4GzFjt8v365rFdoOxk0gZrWWTOOWqtseRFx/jiz2941uYjAx1acsV3wvIe1ISzu0VwYnJPptW94h2L41Fw9Z4ZLhpe9kDR42CqoYHlnJyw+VZmTh/H4sApcY/wDib9K02jVUj2NxkaYH9yuK1XYXtNxbsrxONo4HltZNpoWB0nfn7+tVTJxeMHvGmX/chH9qso7C+HAX4lLczAtciGJMA6hhizcvRcfOmPLqH2YcdXi/DuKP2m4kQ68SE1ut3MEZBgEAZ6Z2wNqXxztbxaC7hgnmsprC8WclBBpzGJCgXXrOdSnOQAa5HE9ySFYM/wDvWtj21SS34JwIR6SUhKspbGMgHanj+lurS07YCDtRexi5mfhkXD41to5W8CuMFj6nmNqynF+P23G+IOeJrcyR5YpeGIhlUj7mkb6PLOSPQbVXWa3VzKkC92CzBQSwAG9WXE+GzcOFv3k0chkVi2k/dIYgj8j86W7/AAd6ndl+OcE4Fx2yuIZ7hLZFZZs27sFyD0xkjOP1rEcYWBr2UWbaotRCyBGUy77HBJwMdM1frFI+RgEEYqwseC3V5IqRxkljgY60rmJla5+sEmcKpyem9W3Bez11fThUjznzrqXDOxUolxcoNS7Ec62vC+ztrZop7tCfaovIuRl+x3Y8WirLOdLKATyNTu2vFo+GWLQRStrYbjI/TatXdd1ZWzu33QM4AwBXD+1XETfcRYg+AE4FZ+6tT3M73MrSNI2/rSFQf1n60YUHpUzhtp8XdJEoABO5x0prka7sP2bWUjiPEVbuQMwxn+c/1H0rewRqAdC4UcgByqs4LNGbZY0K6lULjoMchVlPxK2sYj8RNHHn+o4zWX2OmcXhFu7hYkwy5LHB5VneKwxSRssiBgehqXxm/jki1wsD+tU8t7JIijGcrzrTDLt4Y8mPWM3fWiwSeFjpYnCk7ip3Z7iLWV4jNI2nI59KHEB3qE4OBnI9ar0XxlgNx1qcvFTj5js1ncG7iMttLIWcYLMyhVHU1LMMEh1GViQNJGetY7sNeRyKIJwGOev6VttEIH3EwemBRE3weSRj95HyeXh/Cj1sx0iJ8+ZG3zoKrjdnUqNyOvzNEwZ0P8SIRnbYbkfWkCGlcqO6RiTjBxv9KKJTCTrSQs3+ofTzpRglZNn0gAhQAQMevyoNE6ygs8evkAEP60AUrOSQqy6ueA429ar7uG90BkuJgoGS/eAfnU464zojMZJOWKrsvv60t4XYqTLjB2yu6+o9fyo7UtRm7uy4uynTeXB1DkXGR86rPgePRoO5vrjQPCPCrE/PGfnW2EIIysuEztkbe5yaUEycicctxpH3f0qpnYXWOfyw9pVfQeIT5O4Xu484+lE1v2mfGu6eQZ2DW8RH/wDNdA0lgzLKMAZJ7sYx5ZppUEpKJPuoxIe73z/b2o+3IdYxMHD+PEDU8WQMki0i/SrCLhvGZGVpXjYeRtox+OK1KwynAEugKTpGgYI9aUsEisuq4aTbfK6fntR9lHRS2vDLxXAlWHB3ysUY/tVnFbPGmTHHqGMHYc/UClshR3JudLMNzgbD+29EEMja9TJGu/jG5PmQfzpdqcxOoZY2wVU6htk7DHyoGScDBjTVj+rbNNsZdaCKViTvqwAo9Scb+1Ey6l1G5fGOgAz7D1pbNme3fE5bbhZjIAZhuVbrXGXd5JS5GS1bf7Q7p2mSJXYxDONWP7Vh1x/Vz8quApQa0fZWEG5aWTKgKQMCs+g9atrS5aOMIkuCPSja5F3ZWN6vEo5EijCI4JmErZPpjkRTnELc8Z4vcSFFaONdMSnOTjrj6VPt52hskuJe8MSkF2Azjby8qh8BnW7vHEBZgQSHZfDnyzXLb5el11PaFZ2180DpdKkXdNkKrEj2yaKO8QR6dXhzzHSpHHLh0V4gdKhTqbNZOWdbezQ5yCDgDrWvHdZOf5GMmMjSXLQumh5tAbY7bn/mqeKSMzusEmtMnHyrPcPR79neRnYA4C52rQ21uIo1GBtsKvO7cuM0ueAXMlteoyA7nlnnXVLK4e5hB0xkKACQ22fLPWuNwgrIvlnceddT4CHk4fEUmEYAwFEf/NTiWS9VoJOTMyHzkO/tTjSQEAtIxA2HiIAp0u+DiMk5P8wFNNJIvjcaemA3L9aaRKbdW21HIwm5yc+Qz6fvFMJJbyZITY5G5PSlsXEzTMMA8hJJyHt06bc89acLzyR+GPG/PX+o2pAjRbbYUjB2wp50hhBKWVQAuPE2DknPIfrSpbaSQIhOFGSV1bH9ef8Aeni0v/pgdNjlum/L3oBtO4KhtPiO+CCaVIYt9Kkk8wVPLNBQ8cbBI0G+SWc7nrk+dI1shabw6jsXdvpj0/vQCV7rIIjIj5jCHJPpikj4XTvBp1NjAU5zTziSYESoVjI5K+Cff/iie3bGY1VGACpv4UX0HT19qAjqIA2PhiMMQScnl5/s06ptu7XVGeX9BpxRcLjVocjrn+2P+1InEjDxJtjJQPsT6jG9AErW3JU5HVnQd9uf0ogbcFtUGTjYBDnfrS1M5XUyJsMKuevrR5mViwRACN/F1+lIG5e5WQhLVWXOCzIcZ+VMsbYIxkVnZ8hj3Zx6gfPHP51KilkdmIVDjqCfzxRStMIn0xJ15PimHFu30qS8UYIuFDb+HFZdRv4ht7Vpe3Zk/wAXfWqg5ON81nUztkD5Vp+HDyDbYU6rFTkdPSmk26D607lv5edRWkbThV3LPw+JoZVUgYOVzv6048s+M/ExJvuqRgA1lbLiElkGZVLKea8tVSuOcUvrZ3tHtjC4AOc9D61nY6cc51NdpblMFSwLEcxWUuJGa3eV9oU2A9elTNElzLqlYtnc5OaqeOXSvILeIju4/vAdTV8ePllzcnhcdlNPwk0h5u5B9P3mrvOayXZyYnvIgxLfeUKd+XQda1dpJJJbq8iFWOxB51Wc1WON3EgEDBOK6P2RuojYBTLjA6nArm6HxDNdC7HO3wWBExx6iox9nl6bQE0R350o0Rpsh7Ebqp9MUh37tS5BOkdKUdhSGdAdLOoZuSk4NARmluYbpe+aOWCU6VOnSYz0H+oHB32PvT8TmRXK4OGK5PLIOOlR+Iwm5tu4Ryh1ABhzXzx8s0xw6N7ZJrNpW1kB0kYAndQGODsSGBOKDWRclMSIQd9gNiPMedK0qdLsoDDbccqqbVrieGC4ncPKk+kqqkKpGY36nOSM78s4qQ9wYozHPMU/jd0ZQANJZcqT054FAPzTSC7hSNEaMuyyEZyh0lgfLG2PnUjbmCD7VXZltb+5yVaKSDvkU/eEi7N75Gg/I09ZNIbYytP38cjl4nOM6DggbeW49hQSWR1xScnODt6VV3d7crxqG0iwIjbNIwOMs2tQPXGM/WpHCZJZ+HW80jF3cEliMfzHH4YoGk3FFsfI+9Fk4oAkjGBQY9IAwMDHIAbUmRdSEelHuOdFnO3nQHF/tEh7vihOOprKJyFdE+1CzIcTKu2fKucqa0noSngadDBQSTgAZzTANReLTd1ZOAcE7e9Trdab0hXnGZphJFFhYCCucZOPOu7wdn7PtL2T4bHxS27i7jgQgpNqkTbbxDmMY51xrsLwRuLX4LQiXT9wHlnzPttXWr2WPsvwG5ngKrJGgPekZLAHkBnln+9XqekS325z294U3ZkpDFLreZioY4zjqcVgCcnfJ96nca4lccX4lcX145aWdy535DoB5AVBPnWmM1EW7KR2RwyMVIOQRtitV2b4gs7Mk057wDkevrWRp2GV4nDxsVYcjSyx3BjdOmIDrXIIzXSOyqaLAbDJriHAuPHvYoron72B5V3zgKAcNiYAEMoIwelc/W41rbuL3vVxkkY8weftRiRcnBzjmegplZIgdQg0t08OPx/eKS8kOyhV354TP/ehmfeZFG7AD3qI8cE+tLiBZGBwxdQc+xpZe31gaRn/AGYpvvIMsqxAoozjSaDELYQkCC4kRAP8skOMHHLO4+tGRDO6iSPVobUGJ5H3/YoJPC4JCbE5wE3zRPJAwBZM+RMZpGUbeAPMAqhpjqkw5GTjGRvsfUYpT2lm0zyNEpZowjA7hl6ZHI+53psspcabceraMj6daNTEdGUdVH8vd6QW/fSgAbexX4cLDGfh21Q4XxI3mPIUdtaW1u0ywKUMjajpZsA5zsM7b9BjNHriLanh22wNHiJ2/Cm2ltixzDgnJbwkY/5oIn4G2+NN0zt3/c6CxbbRnO/z+dSI1tbWJIkJVI10KpYkgc8c9/fnTYa3XTrQDJygwc+dBzArgaQf6jg9Tv8Av9KAfFwhVW28Xry96V3o6H5daiI8BYs8YwCNOQcj1PTpTsEUfdo2csQDncZ/eetAOrMkh0qckc8b4pROPPHtTBghznuxn3NDuYiDtj5mgKDtzYfGcKdlGSozXE5B3bsvka9C3dpHPbPEwLKRjGTXEe3HD14LdSSMpCE7DzNXjfwKK4uo7ZNTtv0A61Q3t291KGcEKNlUdKamkaRyznJNJQanCgE52xW0x0nt+Ol/Zldtw62lb4Z5ppQSioOSHfJPTJ/AVA+0ztHNfXf+HJPG0UZDSLEMDONgT6b7VIftFbcI4Mot0xO67J0B5DPmAK55LI0js7sWZiSWPU+dLGb8qvog0mjNFWjMNqPaiFDBO2M0BddlrCTiHFbeJRnLDnXpCzg+FtIYF2CIB9K5f9lHZss3+I3AKqNkyOZrqcoaMDQzvtsqotYZ3dXisTKxXaLJ9XB+tJkeUgKAcjdjkbn0/GoaCTHhlUDOc6TkilvJJ4jrTYdV3rLZ6POzORrhYY6axg+9AO5bDRuoPUsKaDSPGSGVNzzpKrKeUiYHkM0tmf7x8EiPxDZdTjBpAMyoWZcsegIwPnmkushGnvgGPQDJPtReJ/8AzEK5wRjb/mgFRPIcsIy45A6gB9Kc7yffEK5wObjn/f8ACo5E2lUSUKBzCjFK0nQo1gBRyC7Z65HWgH1kkH30GPRxSDJOW8UbFQcga8ZpoPLgtryP5T3Y3/4pH8ZgGZ1G+dIHX186AfWUzpKqjC/dJWT8iMUfeSRoqrCcY2GsDPkMedNIzgYEgwPIEE/pR6pNWTIuR/SmPzpg880un/L2PMsw/KktK6gnumGPblTYEgfJkVierL+8UI+91nMgIX/T+VAPd5JpJ7okqBvjGT7c6bWRwMPE2fQDFGS5Y7pkHljamIluI2fUUYk8zkD2A6DG3Wgj5mcHaGQjHQZP51j/ALQ+zo49w9khQ/EQ5ZQeR9K1hecMCFiI67kGkqJgoVRCq5ORvvTl1RXli7tpbWZopY2jZTgg8xTcR0yKT0Ndy7b9iRxdTPHGgueYdDg/Mda41xfg95wmdobuIqQdiORFdGOUqNI11OZ5Ad9CjAFMnei8/ShVSDYjRUeKAUnYbmmQq03Y/s3Nxi8SV1K2ykam/sKa7N9l7zi9ygERSM83OwFdv7O8Li4Tw9YLKMaARqcgHPnUZZaVIseHRWlhZx29sY1RVGBnlUpZ4iAC65HrSC4Y6BHv/Tt4ajzd9J9+NgOpVRk/M1gpMEaPl11BdgNzSigByC2ef3jQoVNUbWOPKt4snODnf61JCKUGC4GejYoUKQMymPvtJ1Bm3yD+9tqIRIxyGckHTu3KhQoB3JRD5DrStRXSw5EAj50KFBBJMoAO/iNNG6UOEwdROBtQoUGU0pRlVtyxwKAmGCckYODtQoUDQ+81AEKMEUSTeIgrjHUUKFTaQ0mVvEM7ilFwSPWhQq4BZycUFlyCQNgSPpQoUAZYdRmqXjvZ6w4xbtHcwqwO+eo9jQoU96KuccX+y8rKxsroY/lVxWTl7H36SFSEJHkwoUK0xyqdH7TsPfXGMlFGf6hWx4H9nEMTLJduCRvpoUKLlTkb3htja8Ni7q3hVdsHbnU/vQQMrjbpihQqDK1KSdhkjc4xmhsTjyoUKcLT/9k="/>
          <p:cNvSpPr>
            <a:spLocks noChangeAspect="1" noChangeArrowheads="1"/>
          </p:cNvSpPr>
          <p:nvPr/>
        </p:nvSpPr>
        <p:spPr bwMode="auto">
          <a:xfrm>
            <a:off x="80963" y="-509588"/>
            <a:ext cx="1438275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408" name="AutoShape 8" descr="data:image/jpg;base64,/9j/4AAQSkZJRgABAQAAAQABAAD/2wBDAAkGBwgHBgkIBwgKCgkLDRYPDQwMDRsUFRAWIB0iIiAdHx8kKDQsJCYxJx8fLT0tMTU3Ojo6Iys/RD84QzQ5Ojf/2wBDAQoKCg0MDRoPDxo3JR8lNzc3Nzc3Nzc3Nzc3Nzc3Nzc3Nzc3Nzc3Nzc3Nzc3Nzc3Nzc3Nzc3Nzc3Nzc3Nzc3Nzf/wAARCACnAN8DASIAAhEBAxEB/8QAHAAAAAcBAQAAAAAAAAAAAAAAAAECAwQFBgcI/8QAQBAAAgEDAgMGAwYEBQIHAQAAAQIDAAQREiEFMUEGEyJRYXEUgZEHMqGx0fAjQlLBFTNicuGC8SRDU2Nzg5Ky/8QAGQEAAwEBAQAAAAAAAAAAAAAAAAECAwQF/8QAHxEBAQACAgIDAQAAAAAAAAAAAAECEQMSITEEE0FR/9oADAMBAAIRAxEAPwDqDC3UAJEpJGrZMbDkTQBhOoJCFYAjUYcAEdD1NO6rnnpUJgk+Pn6cqJRcK2WVMActWACflXG1MQiNY90eRup7nAOPIY2H7350pWi8K/DknGT/AAtgPIbb+1HNNNtjSF55D7n8KhT3c2Tgpv0O4FXjx3IW6S3mRcnuSQP/AGx7ADI/4pkXSADMIz1/hgfj1qvlupGbkKaLu3PGK6Mfj/1nc1hJfqRtGP8A8io63QQk6dTHmSoHyA8qilqBzWs4MU3On3uU3aSNcAEkBRgVG4fxqDiCtJBA3dA41PAED+w5mjI2IO460ekKowABk8hiq+nEdkpbsK20Kgddhk+1Ppe/6B9Fqt60fzpXhxPstUvm6pt6ED8adW8ZiEEfiIyQWHh9TiqbLD+anI7hkO3PzrLL48/Dma2Juy6uwVsDbBA3/sPxpxGuQf8ALjAx/Xuf0qBDetkA/jU+G5Dk8q58uK4rmUpZefABijOAdRMnP05UkicbxpGB0XXjHzA3pxpFyAfvHkBuTSgD5Z9qzM0Gn0/5UY/+w/pTM6XBKypHFrTP8xJ6/d8jUkyIpbLDw/ePlSjhdzsKegYIuN9IixgY1M2V9/M/hQUXIyf4ZPqxx+A50+SPMfWkCWMqDrXBGob9POmEPNyVUsg1M2AGVjy5bY29zvyp6RpUTLvEMLks2efyp8smsLkZIyD5UgyxZGmRTqHRunrQEeOWVoDIVAXmAUbJH+3nv0980tPiCgDGIdeRyPxp1jq5b9eeaG9ANkTkY1R77fdyPzpS5C4Y5xSjSCaYPSL4R3k5ySMDA3/DemZzHgkzvgbE4G/LblUTjl9Y2dq7SMgAGAcE/SsFwvtrw0TXFrxC4WLTL/AeQEDTjkTjbeq48O18ptbW5ny50yHHQDG1RCSc5fNOQG1vFV7C6juoiilmgIkCk522Ptzo5bWeEKz28mh/uHw7/jXdh1xjO7pkKp3JoMAqFgrvgZxGpc/Qb078NdGIyJZTOurTsV5/WpHAWuo7pp5eGyrEqsGKsrHJ9Kq5yFpC0Doc+1DAHOmbZuNm8RV7PiWPxY13SgEDkcVZ2fDeLXWgX9jaWjp98QSM649yNz6VP2Q9IWBuPlzpZQd2p6Zb+1FbcD4/NdOrz2UCDJU/Bv5+ZbypcfB+OyhYviLdFCsVaW0YAZPU6vQU/sLRltK41avEcDCk/lyo9IPI7edM8Ntu08PF5lu0tHsXSRDiAo33TgqdR6gdOtU/EOOcTtLp3/wctYoVDymXD5O2wxjn60TODS/IGNgx9AKIqvk2fLyp7gNzMeIRSS2FwsLLkOdLZyNtgc1Xz3XGTxeeKXg08VkGYK3eRkk6jg4znf3pd5s9JYVfL8aei0A5K8qbkSaIfxLa4Q4z4o9vzo+7mCK7Qyorciy4B+dO9cjWduYZGy0Yzyzvy8udS0toNiIsadwQTVVDHKkDTFWGlgpUj8anwXD6QAhz1BIz+dcfLxyXwuU7HZQxt4lXGcqAuAo+u59aX8Nb4wIkwGyBjr50O+KITJG/pkjc+VAPNzMO39IcZzWCg+FgIx3KfJaT8NAAR3MYyQxwvPH50bvckELCBnzcZ+lAPNpy0GcbZ7wZPvTAxbwAsREvi+8cbmkm2t+YhjGP9NGZJAT/AATjp4xSC1yVObdQ2PCWYY/U0AfdqoAiGgAYAFLANNNJIsmgorEDOzYJ25+nlRFplC6kGCSSdXTyFAOOPDTagknbNAtNvqhGc9JB8qSFlY7xAD1bNAYP7S+IyQQEHSDggjV+81xG5m765dpF3zzU4NdX+1mJ9TFmOM8sCuNvkOTnrituP0jJ1L7NeC9oJI4+I9n+K26kuRJDKpbcA8wDy26+ldG7Udq+JdnouHXE81rLa3URBeK27zRIFBBzrAKnI32/GvOvCeIT8LvIrqyl0TIwI38OxB38xtyqfe3dzNbRm4kMjquYykudABxg45b8uuBWiXZeH/atFcQ26XLW63D3XcvHHC7ALuBIvmM429c9MVpLrtjb2t5JaLcxTSRkhzFbZRMHDajr2xzOcZ6ZGa80LIE19478vDpbkehO34Vc9neKNFfQtJfCwSM6lwjASeYJXffceuAMdKA9OyyXMcKyzXNvGoAyxhPX/qx5VXJ2g4a/Em4c/Hib1ELmIRhcgDJxtvtk4BPKqr7Lb66vOBy/G2tzEUYGGe4I/wDEIc4YDoB5U0wtZO2rkWbLcJq03JGQy/DkaR5Y96DTeFdtOz/F7s2ljxa7aTu2cBoXQEAZOCVGcDJ9gah8O7b8A4tfRWVjxjiRnmJWINAyhjgkYJXGT0qt7LdmLXhnaniWhJzFDZgxSOuFOpcNvy6mo3ZvgD2vb4ILKaG1tZJJLeSRDh11MBvjmedMk5+1XC+IX7WHDO0l6bnLhV7jKtgEnBKYIwDyNZy84zNM9zHDx2G7hhx3pMagKc7ZPv5Ux2Q4S1r9oNpIUbShdo3xgMWgdsj64zSeCwWM3ZPincW4TTcWsbnGzEajnlz3/GqgroPYXiN9fcDjUizQwkLurHY7g5Hv+FWPGuNtwaxN5fzWCxA7AK5LHbkOpwc454qu7C6ILVke00RFSxuWfCMAoOMHy3GfSsL9oH2iwXElzYcJt7oJGzxm4QgLIc4LDG4GSBnqPepvsNjw37QOHcRkaKaayspu97pYr5GjZjz8yB8zWmE13LsDwx1VsABmONs+XzryheX815LE9y7SsF0oCeQJzj2yT9am2/HOJcPGLa+nt5DF3ZaKQg6OeNjyzSG3pni9xxCLhlyywWMg0Z0JI6s3qPD+8VjrXiy3N3bTCYpJko9vuTz58qzvD/tWt73s/PacdiQ3OjSk0akljkEE9c558vnVT2ZuY7riREcZCHcrrJwDuMHn1p9pMacdyspRJbxtsfDnz3p8Kf6TVbw6AixVUChyoA1E6Rj23qXHbIiANliOZydz9a5a0PE+wHpypsSjWYwQxHPG4FJa0g06WQAE5+8f1powWob7qj/qIH0zS0EnmMjPvikg4bJOCdgM4zTHcWuMKq4/3GlC3iUbKCPc70wccgZz4fP9/wBqTkFwVIyOYB5Un4aEfyfiaR8LApZljALYyQT05UA+3ng/OkCWMjUZF0nkc86aNvER9365/WijhUMXYZd/Ich5UboYT7S+GxTWjtG+s6d/4hOK4Rcp3M7IQdifSvV/GbVbyzeI27Yxz0beX6VwPtv2aksrt5BEwBJI6VfHfxOUYuG5MUivENLIcgjnmlG51nZfDtkKACfX3pDqF8BXG/OkGRR4VQHbma2QkRq7K+BsBvkZP75/Sk6nZgy7YOQR5550tO9aNExpQDUcD8SaQUdYyQo0lt99/wDtQHWfs47fXsUfwsrO9rFj+G253zkK3PJPy6da0/BZb+57ULdC/u/h9DrNad5/BDGFipxnc9eXOuHcB4qOGGWQhmVlwY1HL5muo/ZfeS8Y4pcTQK6iKyLNGM6tQUqBnrnJ51fjQXPYvhHHE4xeJxXit3PDDaMAJLp5I3LrgYyf5cjp7UrsZw7iMHa8W8l/eSRWLusokuXKPgEbKT860PZSDicV9fyX9p3EctsrQeEjxZ+6cgb7DlTPZ/hnE7Htff319Eos71ZJUIB/h5Y4ViQBnT61ENk+xMvE4e2sfD5729NvCsneQPcMYyDGWXAzjqKZ4NFcp2M4mlxM8hF9blQx5DB2rWcEsp7TtDxCW4gdVaUd1LpOl1EPd5zjAyRnnuCKyNzfwcK7P8Z4ddSKbsXyFY4jlii4GSDvjeqhaWPGbq4u+yGBfX1vYWVuy3kMKIi3WSNKLITqBOd9uXQ9eQ3crwW6xR96IJg/daQArjI5HGWwRgjlkbV1/s7A/GeG3MAktpbO8t1MaRToZ2eNs6dB5avEMnltXLe0lvJY3dvHPFBGVVo2a28aHDE4DfzkatJPoBk4OJvsM+Ce706Ngfv5w1JY7bH5nH96UdBdiRz6gYpuRRkaTjPzoAJliNxnPPAroH2dW87XZkWNySMbEgHfIz5+1ZHg3CpbudAxwudtudd17IcBax4aC6JGCoyWHMdQfpUZ3wrGNXaTSJaxhULEY1SMulaqeNdrrXhqlSj5BwTtWc7U9qPgFe2tZVZ+RbP5AbDrtXN7y+ubuRnlctk5HOsJFtnxH7QbuRj3YK79Ov41UP2w4i75Ltvy3rOBWO5O/tV1w3s5xS/QPDDiM/zPt9KpWlhbdtOIRMMliM+dajhHb4OypcLueZ51lH7I8SRMssWM7HVvVTcWlzay6ZVKEeX60qencrDi8F8qGJGOd9gN/wAdqkd/Jlj8LId8DYcsc+fLpXG+BcdueGzodbFOWCa6nwXjUHEIEbWgYjlqpbTfCw70lQe4kLeeOX1olkmx/kyKPkSfxp/Vy9aMMMA5GDy3ppK/iyJldCZPQ5P7/Ss/2j4LFe27I/dayNuZZvYVoO685JT7sP0oNGCRl5DjH89RvXk3nXtX2OuLGViqHHQDnmsrJwe+j+9A488ivUXE+D213hNG4GzFjt8v365rFdoOxk0gZrWWTOOWqtseRFx/jiz2941uYjAx1acsV3wvIe1ISzu0VwYnJPptW94h2L41Fw9Z4ZLhpe9kDR42CqoYHlnJyw+VZmTh/H4sApcY/wDib9K02jVUj2NxkaYH9yuK1XYXtNxbsrxONo4HltZNpoWB0nfn7+tVTJxeMHvGmX/chH9qso7C+HAX4lLczAtciGJMA6hhizcvRcfOmPLqH2YcdXi/DuKP2m4kQ68SE1ut3MEZBgEAZ6Z2wNqXxztbxaC7hgnmsprC8WclBBpzGJCgXXrOdSnOQAa5HE9ySFYM/wDvWtj21SS34JwIR6SUhKspbGMgHanj+lurS07YCDtRexi5mfhkXD41to5W8CuMFj6nmNqynF+P23G+IOeJrcyR5YpeGIhlUj7mkb6PLOSPQbVXWa3VzKkC92CzBQSwAG9WXE+GzcOFv3k0chkVi2k/dIYgj8j86W7/AAd6ndl+OcE4Fx2yuIZ7hLZFZZs27sFyD0xkjOP1rEcYWBr2UWbaotRCyBGUy77HBJwMdM1frFI+RgEEYqwseC3V5IqRxkljgY60rmJla5+sEmcKpyem9W3Bez11fThUjznzrqXDOxUolxcoNS7Ec62vC+ztrZop7tCfaovIuRl+x3Y8WirLOdLKATyNTu2vFo+GWLQRStrYbjI/TatXdd1ZWzu33QM4AwBXD+1XETfcRYg+AE4FZ+6tT3M73MrSNI2/rSFQf1n60YUHpUzhtp8XdJEoABO5x0prka7sP2bWUjiPEVbuQMwxn+c/1H0rewRqAdC4UcgByqs4LNGbZY0K6lULjoMchVlPxK2sYj8RNHHn+o4zWX2OmcXhFu7hYkwy5LHB5VneKwxSRssiBgehqXxm/jki1wsD+tU8t7JIijGcrzrTDLt4Y8mPWM3fWiwSeFjpYnCk7ip3Z7iLWV4jNI2nI59KHEB3qE4OBnI9ar0XxlgNx1qcvFTj5js1ncG7iMttLIWcYLMyhVHU1LMMEh1GViQNJGetY7sNeRyKIJwGOev6VttEIH3EwemBRE3weSRj95HyeXh/Cj1sx0iJ8+ZG3zoKrjdnUqNyOvzNEwZ0P8SIRnbYbkfWkCGlcqO6RiTjBxv9KKJTCTrSQs3+ofTzpRglZNn0gAhQAQMevyoNE6ygs8evkAEP60AUrOSQqy6ueA429ar7uG90BkuJgoGS/eAfnU464zojMZJOWKrsvv60t4XYqTLjB2yu6+o9fyo7UtRm7uy4uynTeXB1DkXGR86rPgePRoO5vrjQPCPCrE/PGfnW2EIIysuEztkbe5yaUEycicctxpH3f0qpnYXWOfyw9pVfQeIT5O4Xu484+lE1v2mfGu6eQZ2DW8RH/wDNdA0lgzLKMAZJ7sYx5ZppUEpKJPuoxIe73z/b2o+3IdYxMHD+PEDU8WQMki0i/SrCLhvGZGVpXjYeRtox+OK1KwynAEugKTpGgYI9aUsEisuq4aTbfK6fntR9lHRS2vDLxXAlWHB3ysUY/tVnFbPGmTHHqGMHYc/UClshR3JudLMNzgbD+29EEMja9TJGu/jG5PmQfzpdqcxOoZY2wVU6htk7DHyoGScDBjTVj+rbNNsZdaCKViTvqwAo9Scb+1Ey6l1G5fGOgAz7D1pbNme3fE5bbhZjIAZhuVbrXGXd5JS5GS1bf7Q7p2mSJXYxDONWP7Vh1x/Vz8quApQa0fZWEG5aWTKgKQMCs+g9atrS5aOMIkuCPSja5F3ZWN6vEo5EijCI4JmErZPpjkRTnELc8Z4vcSFFaONdMSnOTjrj6VPt52hskuJe8MSkF2Azjby8qh8BnW7vHEBZgQSHZfDnyzXLb5el11PaFZ2180DpdKkXdNkKrEj2yaKO8QR6dXhzzHSpHHLh0V4gdKhTqbNZOWdbezQ5yCDgDrWvHdZOf5GMmMjSXLQumh5tAbY7bn/mqeKSMzusEmtMnHyrPcPR79neRnYA4C52rQ21uIo1GBtsKvO7cuM0ueAXMlteoyA7nlnnXVLK4e5hB0xkKACQ22fLPWuNwgrIvlnceddT4CHk4fEUmEYAwFEf/NTiWS9VoJOTMyHzkO/tTjSQEAtIxA2HiIAp0u+DiMk5P8wFNNJIvjcaemA3L9aaRKbdW21HIwm5yc+Qz6fvFMJJbyZITY5G5PSlsXEzTMMA8hJJyHt06bc89acLzyR+GPG/PX+o2pAjRbbYUjB2wp50hhBKWVQAuPE2DknPIfrSpbaSQIhOFGSV1bH9ef8Aeni0v/pgdNjlum/L3oBtO4KhtPiO+CCaVIYt9Kkk8wVPLNBQ8cbBI0G+SWc7nrk+dI1shabw6jsXdvpj0/vQCV7rIIjIj5jCHJPpikj4XTvBp1NjAU5zTziSYESoVjI5K+Cff/iie3bGY1VGACpv4UX0HT19qAjqIA2PhiMMQScnl5/s06ptu7XVGeX9BpxRcLjVocjrn+2P+1InEjDxJtjJQPsT6jG9AErW3JU5HVnQd9uf0ogbcFtUGTjYBDnfrS1M5XUyJsMKuevrR5mViwRACN/F1+lIG5e5WQhLVWXOCzIcZ+VMsbYIxkVnZ8hj3Zx6gfPHP51KilkdmIVDjqCfzxRStMIn0xJ15PimHFu30qS8UYIuFDb+HFZdRv4ht7Vpe3Zk/wAXfWqg5ON81nUztkD5Vp+HDyDbYU6rFTkdPSmk26D607lv5edRWkbThV3LPw+JoZVUgYOVzv6048s+M/ExJvuqRgA1lbLiElkGZVLKea8tVSuOcUvrZ3tHtjC4AOc9D61nY6cc51NdpblMFSwLEcxWUuJGa3eV9oU2A9elTNElzLqlYtnc5OaqeOXSvILeIju4/vAdTV8ePllzcnhcdlNPwk0h5u5B9P3mrvOayXZyYnvIgxLfeUKd+XQda1dpJJJbq8iFWOxB51Wc1WON3EgEDBOK6P2RuojYBTLjA6nArm6HxDNdC7HO3wWBExx6iox9nl6bQE0R350o0Rpsh7Ebqp9MUh37tS5BOkdKUdhSGdAdLOoZuSk4NARmluYbpe+aOWCU6VOnSYz0H+oHB32PvT8TmRXK4OGK5PLIOOlR+Iwm5tu4Ryh1ABhzXzx8s0xw6N7ZJrNpW1kB0kYAndQGODsSGBOKDWRclMSIQd9gNiPMedK0qdLsoDDbccqqbVrieGC4ncPKk+kqqkKpGY36nOSM78s4qQ9wYozHPMU/jd0ZQANJZcqT054FAPzTSC7hSNEaMuyyEZyh0lgfLG2PnUjbmCD7VXZltb+5yVaKSDvkU/eEi7N75Gg/I09ZNIbYytP38cjl4nOM6DggbeW49hQSWR1xScnODt6VV3d7crxqG0iwIjbNIwOMs2tQPXGM/WpHCZJZ+HW80jF3cEliMfzHH4YoGk3FFsfI+9Fk4oAkjGBQY9IAwMDHIAbUmRdSEelHuOdFnO3nQHF/tEh7vihOOprKJyFdE+1CzIcTKu2fKucqa0noSngadDBQSTgAZzTANReLTd1ZOAcE7e9Trdab0hXnGZphJFFhYCCucZOPOu7wdn7PtL2T4bHxS27i7jgQgpNqkTbbxDmMY51xrsLwRuLX4LQiXT9wHlnzPttXWr2WPsvwG5ngKrJGgPekZLAHkBnln+9XqekS325z294U3ZkpDFLreZioY4zjqcVgCcnfJ96nca4lccX4lcX145aWdy535DoB5AVBPnWmM1EW7KR2RwyMVIOQRtitV2b4gs7Mk057wDkevrWRp2GV4nDxsVYcjSyx3BjdOmIDrXIIzXSOyqaLAbDJriHAuPHvYoron72B5V3zgKAcNiYAEMoIwelc/W41rbuL3vVxkkY8weftRiRcnBzjmegplZIgdQg0t08OPx/eKS8kOyhV354TP/ehmfeZFG7AD3qI8cE+tLiBZGBwxdQc+xpZe31gaRn/AGYpvvIMsqxAoozjSaDELYQkCC4kRAP8skOMHHLO4+tGRDO6iSPVobUGJ5H3/YoJPC4JCbE5wE3zRPJAwBZM+RMZpGUbeAPMAqhpjqkw5GTjGRvsfUYpT2lm0zyNEpZowjA7hl6ZHI+53psspcabceraMj6daNTEdGUdVH8vd6QW/fSgAbexX4cLDGfh21Q4XxI3mPIUdtaW1u0ywKUMjajpZsA5zsM7b9BjNHriLanh22wNHiJ2/Cm2ltixzDgnJbwkY/5oIn4G2+NN0zt3/c6CxbbRnO/z+dSI1tbWJIkJVI10KpYkgc8c9/fnTYa3XTrQDJygwc+dBzArgaQf6jg9Tv8Av9KAfFwhVW28Xry96V3o6H5daiI8BYs8YwCNOQcj1PTpTsEUfdo2csQDncZ/eetAOrMkh0qckc8b4pROPPHtTBghznuxn3NDuYiDtj5mgKDtzYfGcKdlGSozXE5B3bsvka9C3dpHPbPEwLKRjGTXEe3HD14LdSSMpCE7DzNXjfwKK4uo7ZNTtv0A61Q3t291KGcEKNlUdKamkaRyznJNJQanCgE52xW0x0nt+Ol/Zldtw62lb4Z5ppQSioOSHfJPTJ/AVA+0ztHNfXf+HJPG0UZDSLEMDONgT6b7VIftFbcI4Mot0xO67J0B5DPmAK55LI0js7sWZiSWPU+dLGb8qvog0mjNFWjMNqPaiFDBO2M0BddlrCTiHFbeJRnLDnXpCzg+FtIYF2CIB9K5f9lHZss3+I3AKqNkyOZrqcoaMDQzvtsqotYZ3dXisTKxXaLJ9XB+tJkeUgKAcjdjkbn0/GoaCTHhlUDOc6TkilvJJ4jrTYdV3rLZ6POzORrhYY6axg+9AO5bDRuoPUsKaDSPGSGVNzzpKrKeUiYHkM0tmf7x8EiPxDZdTjBpAMyoWZcsegIwPnmkushGnvgGPQDJPtReJ/8AzEK5wRjb/mgFRPIcsIy45A6gB9Kc7yffEK5wObjn/f8ACo5E2lUSUKBzCjFK0nQo1gBRyC7Z65HWgH1kkH30GPRxSDJOW8UbFQcga8ZpoPLgtryP5T3Y3/4pH8ZgGZ1G+dIHX186AfWUzpKqjC/dJWT8iMUfeSRoqrCcY2GsDPkMedNIzgYEgwPIEE/pR6pNWTIuR/SmPzpg880un/L2PMsw/KktK6gnumGPblTYEgfJkVierL+8UI+91nMgIX/T+VAPd5JpJ7okqBvjGT7c6bWRwMPE2fQDFGS5Y7pkHljamIluI2fUUYk8zkD2A6DG3Wgj5mcHaGQjHQZP51j/ALQ+zo49w9khQ/EQ5ZQeR9K1hecMCFiI67kGkqJgoVRCq5ORvvTl1RXli7tpbWZopY2jZTgg8xTcR0yKT0Ndy7b9iRxdTPHGgueYdDg/Mda41xfg95wmdobuIqQdiORFdGOUqNI11OZ5Ad9CjAFMnei8/ShVSDYjRUeKAUnYbmmQq03Y/s3Nxi8SV1K2ykam/sKa7N9l7zi9ygERSM83OwFdv7O8Li4Tw9YLKMaARqcgHPnUZZaVIseHRWlhZx29sY1RVGBnlUpZ4iAC65HrSC4Y6BHv/Tt4ajzd9J9+NgOpVRk/M1gpMEaPl11BdgNzSigByC2ef3jQoVNUbWOPKt4snODnf61JCKUGC4GejYoUKQMymPvtJ1Bm3yD+9tqIRIxyGckHTu3KhQoB3JRD5DrStRXSw5EAj50KFBBJMoAO/iNNG6UOEwdROBtQoUGU0pRlVtyxwKAmGCckYODtQoUDQ+81AEKMEUSTeIgrjHUUKFTaQ0mVvEM7ilFwSPWhQq4BZycUFlyCQNgSPpQoUAZYdRmqXjvZ6w4xbtHcwqwO+eo9jQoU96KuccX+y8rKxsroY/lVxWTl7H36SFSEJHkwoUK0xyqdH7TsPfXGMlFGf6hWx4H9nEMTLJduCRvpoUKLlTkb3htja8Ni7q3hVdsHbnU/vQQMrjbpihQqDK1KSdhkjc4xmhsTjyoUKcLT/9k="/>
          <p:cNvSpPr>
            <a:spLocks noChangeAspect="1" noChangeArrowheads="1"/>
          </p:cNvSpPr>
          <p:nvPr/>
        </p:nvSpPr>
        <p:spPr bwMode="auto">
          <a:xfrm>
            <a:off x="80963" y="-509588"/>
            <a:ext cx="1438275" cy="10763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410" name="Picture 10" descr="http://t2.gstatic.com/images?q=tbn:ANd9GcSULHdiYQxgwYOiUZSsE8t-ueHTE4HbQHUk0UnAhDQl7uGgrNAk2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62400" y="3276600"/>
            <a:ext cx="4781351" cy="3581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24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143000"/>
            <a:ext cx="7467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What is one power of the states?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7620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provide schooling and education</a:t>
            </a:r>
          </a:p>
          <a:p>
            <a:endParaRPr lang="en-US" sz="4000" dirty="0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provide protection (police)</a:t>
            </a:r>
          </a:p>
          <a:p>
            <a:endParaRPr lang="en-US" sz="4000" dirty="0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Provide safety (fire depts. </a:t>
            </a:r>
          </a:p>
          <a:p>
            <a:endParaRPr lang="en-US" sz="4000" dirty="0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Give a driver’s license</a:t>
            </a:r>
          </a:p>
          <a:p>
            <a:endParaRPr lang="en-US" sz="4000" dirty="0" smtClean="0">
              <a:solidFill>
                <a:schemeClr val="bg1"/>
              </a:solidFill>
              <a:latin typeface="Impact" pitchFamily="34" charset="0"/>
            </a:endParaRPr>
          </a:p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Approve zoning and land use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85800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Who is the Governor of your state?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6096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Governor Andrew Cuomo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16738" name="Picture 2" descr="http://imgs.sfgate.com/c/pictures/2010/05/22/mn-cuomo23_PHb1_05017178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752600"/>
            <a:ext cx="5953125" cy="4714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8382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What is the capital of YOUR state?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  <p:sp>
        <p:nvSpPr>
          <p:cNvPr id="107522" name="AutoShape 2" descr="data:image/jpg;base64,/9j/4AAQSkZJRgABAQAAAQABAAD/2wBDAAkGBwgHBgkIBwgKCgkLDRYPDQwMDRsUFRAWIB0iIiAdHx8kKDQsJCYxJx8fLT0tMTU3Ojo6Iys/RD84QzQ5Ojf/2wBDAQoKCg0MDRoPDxo3JR8lNzc3Nzc3Nzc3Nzc3Nzc3Nzc3Nzc3Nzc3Nzc3Nzc3Nzc3Nzc3Nzc3Nzc3Nzc3Nzc3Nzf/wAARCADBAJADASIAAhEBAxEB/8QAHAAAAQQDAQAAAAAAAAAAAAAAAAUGBwgBAwQC/8QAPRAAAgEDAwIEBQEDCwQDAAAAAQIDAAQRBRIhBjETQVFhBxQicYGRMqGxCBUjM0JSYoLB0fAkcpLhFkOy/8QAGQEAAwEBAQAAAAAAAAAAAAAAAAEDBAIF/8QAJREAAgICAwACAgIDAAAAAAAAAAECEQMhBBIxE0EiIzJRBWGh/9oADAMBAAIRAxEAPwCcaKKKACiikvW9Wj0yAkgs+MgCk2krY0m3SO+a4ihAMsioD23GuSTVIlbEcUsnuAFH7yKb2nyvfyGed927BC54GaXI41UDaAPtWZ55fRo+GMfTet3K3eFV+75/0r2Ll85KJ+D/AOq1qOKwaXySOekTabxVI3I3PoM1thuIZsiNwxHceY+9cZ4HfFa4SDexMCc7SOPP/euoZHdMUsaq0K1FYFZrSRCiiigAooooAKKKKACiiigApsdbWHiWJ1CEf09qpJPqnnn7d/1pz1rnjSaF4pBlHUqw9Qe9Jq0OMursjrp7VEm24y0hJ3A9h7/fHP5p6wSeJGGxj1FRFpl5HomoX1vNIAsMhTv32nHJ/fTkHxD0qztgXE8xzx4aHH6nFY1im3pGyclW2P4GvJpgaf19faybv+ZtGWUW0Xissk2GZcgYXA78k/ikKT4p6nI5MNrZRrzgOHJH5zVlxsktEe6RLMpwhr1piq0hfH9gfvJ/2qJk+KEwglfU0g8NV7QxsGP25qROgNbh1/RjewwTQjxSmJsZOADkYJGPqoWGcJ/kglOLhoc9FFFXIBRRRQAUUUUAFFFFABRRRQAVg9q8STRxkB5FUnsCwGa8C5gY4WaNj6BxStBTKwfEq0vIusr0j5maKaZmUFcgnJyBgew4o0mE63NbWa3dtbbh/W3TsFz7YB/finj8RdbEFvqTadPFOi3vgXQhkyY1OQeR2yRtz74pkWs8Py0aRrGY8M5OMEZ7DiqceTaaKZKROnQfSadL2s6m6FzPcbS8iptAA7AcnjnNceudGaBG0t00dwkkjMyxQzbFLHk+WQPXmkfp7quPpvpKwS4Y3V9ds721qHxti3EAk87V+kkffArruestH1+wazvHFheH+okc/QsnkCeCM9jkVLrk7dhtqqI+GkWj6o0epb5rEMM7JNp28k9wfKpo6BsrPTdMNvpcgawkYz231bsI3OM5OeahhbO+1Xx47S0u3mbdGcRNhWx68AU6NE1LVOlYdF0+bUNNtLOzib5iJ28SWZmLHGB2AyMfb7CqZ8iVbFCLaaomcsFGSQB6msg57VEd58QRcHw7IjLJ9V5cPtHphB2HufL3p8dCu40S3imnaRtgZBKcOV/vYPOCQce1Qhl7OglicVsctFFFVJhRRRQAUUUUAFYNZooAjT4l/wA421yk1uF8FxtLuAwH4P8Az7VHV/fanDlmmkUgftKqkD9MYqweq2Vrf2ckV7Grw7TnI7faoI6k0i6S/gsLOOf5GXJa8mTf4YHOMnOCADjz5Hess4U9m/BkTjteDfi6yltmuYrnT7S6S7Gy4BJVph25IPP57ViDX+jojuk6Wl3DH0R3z7PyD3pKvrN7HUFiuV2I+XZRnhR2+o9zSl0rqWiacbg39mJpd/0GVgF259+Pt6nuRXTpK0NpSV0bW600VXJg6VjlxGsSNdXcjlEUYVRzwAPIV0WPWusuwg6f6d021PkYrUu//kxpw6N1v0rcTOur6Pb2ihv6KVIRIrD3OOD+o5pRu+p9C0jwdasdOnmsJQ0O6JPpMo2sO/bu4/y1KWSS11/6OOKL3Y15bPr/AF5A1/f3Swt3jEvhj7YGBTR1TRrzTbrZNa3DOrHJJ/ax35GakY9RdU9QeDLp2ixQWrEtHdCTaIh6ux4Ax6jn3pL6Qt9Zu9RvH1Iv4clvvLsMq/dVbP4PPmBSWSUVbopDHGb6oR7PSbuxiF9caPNdWMsQxEGY7WI+lmI5X19P9JB+Hlzrc08A+XmjW3mWDbKhXKd3xnsAcjHYYHOaV9DvEsunoZXKCePEQV/7QXg/ftj707tEuYAbaNYFimuYjIyKP2QvBJ9snAohP5JUQyfgmLwz51miitxhCiiigAooooAKKKKANF2zLC2xck8dvWow11LlDdF1V5LdEk2Fz9eTgBfIDsKlUjNRj8Q5JrOVdKtYtq6jICWkwY9i8tx65wO3nmo5IOTsvin10Rd1jZam0sGsXsMJtWkCqYWyqpkeXoe2fanXB0bY4j1O1jV5/HDvEQsgCEdgrDBwfzz7Ypq9T63NZ2d9olyYZom2vCYmyFLcnHtkdqU+jeo74W0MAt3kVmCiUnhT/wAzUMiydNHo4HCTpEgXPS+mXmhizks4ooY0YoqxoNhPcgAYH8T61zaR07b3Xw+fR7tDiCRsj+0rKxIP3/3px2zP8izcyEKSFXu1NbQus9M8K/iu1ezkQPI6TLtLEd/ue1ZYykx9f6+hdttOe1hSSF18OVRmMxjAPtiuHquSGw0Kd1k2OVyWJ5J7V26JLfz6GJL6JY3YkooPOw8jPvg+VIWvaW11o+sXd5O7KkDJAh7CQjA48zyB+anScqZTt1Tlfg3r/rzR9O1iz0m60qK406FIy0znLIzKDu2keWcnzNS/0t8peWw1W1vob4XChRNCMJgeQ8xj0P6VXH4o9NarpOvTX15bYtLtgY5k5TO0AqT5HjsfxTp/k/dUCw1W40C9mVILwCS2DtgCYcFR7sP3qPWvWhCKSaPHyTlJssHRWAwNZqpIKKKKACiiigDB4FaTdwC4+X8aLx9u/wALeN231x3x71smkWKJ5ZDtRFLMfQDk1UHXeptR1XqG71k3M0dxM7bGjcqUjIwEBHONvFNKxpWTv1V8Y9D0WaS106J9UuEJVjG4SJT6bznP4BFRN1r8TNS6qigilsbW1WB2ZGiZy4BGCN2ex+w7Uwy596M8U6R0qRskkaSQu5yzHNSD0Pqg0WOC1vkHh3JW4tpGHBGMMP1FR0DTp0a+1DWFg0oW0dwkYxCqrhxx/ZPmfapZEpKmXwSanon6O5h07T4p4vEmidcgxoXPoMhRxz50372PR9VviNQ0q/uG3EZSA4+xxyO3c1w6Vr2p9O6cbfXbKWFdrsszqCkjEltrMCQDzjBr1HZQ9RXO7T5zGNiuTFMxRlPG4gnHkRgeea86UaejZjcLfcdk2ovK8EVjbJJ4bhZQJQPDHHtg8Z4rTq17Da32n6e8YMU0zzMzdlCDIJ/zba6JNL/mbSN1nMEERDksPLzqPuvuqLK5T+bNNYTz3CKt1dI3CxZBMaH1Pn+RXMIPtsGlPWMTPjFqt31DYWWpaeWfQYZ5LdXGcPKMfWfYjIX7H1qKQzKRtOCDwRUpadBZTxtYh55LUruNtKw2qPx3wfWo41fwP5xuPlI/Dh3kIuc4FbcGXs3GvCXN4L48VO/R+9PfF3qm1t4rGa4juljXCyyxhpD6BmPf+PvTv0344SRZXVtIWTB/rLWQpx7q2f41DWg3sNreqZ0UIRtDkfs58zStr0cSEGFQu7zAxXo44RktnmN0WP6X6+0PqRvCtZ2guu/y9wAjkeZXyYfY12aR1doOs30tjpeq21zcxgkxoxy2O5U9mA9RmqkxO+/JP7636ZdXej39tqNnI8c0DiVHAPGP9PL7cUPD/Qdi5YOazSN0lr9v1JokGpW6lA5Ksjd1YdxSzWdqtHRx6vGk2lXkcquyNA4ZUbaxG09j5GqYTYDkjP2Jq2nxH1G/0rozUr3TGKXEcYxIoyYwWALD7Z/HeqmXKMHO7JPmTTidJaNLEsck96xWDWRQ2JGakroW2utJ6SvOoLa1E83ihAc8xxA/Wfz2yO2Peo4ijaR1RBlmIAHue1WI0zp97fSJNO0+eN7VY1UY7htoyfyeaz559Yo18WNybZrsdTW90xbiOSMqwMBTbv8AFbwt4wOcjPsfOuDS9U0XpmX5mOSeOGZfC8CVANrECQDdxjAbGD9qQNE6e6n0zqETWUFvK0JbwTMcLg8Z8vL/AJzT3l6g1C1zD1BoZiibmSVIvGib7kA/vrG10enpm1x7aoWrjUYtW0lrZkDrcQsqqrd+ODn/AF96hHR7hLa5a0niSS2eRlMMoGYWz2wakPoi6s73XrltLYPbhDthxlbcM3Ow+QPI2kH2IHFKFz8OtK12CaaUPbXcknircQnkbucEHgjz/PeulF1TOseWHHyN0NMwWelwTXVtboDGjM6qckgDOBmoiuQZZmkHJYliAOBmrA6P8OrvTdTxc6qLnTQv7Jj2yE+hPP0+9RH1ZHa2Goa1FYW0cUa3zQhQP2AmRxntk5/Wr8PHUpJk/wDKcrHnUeniGoo+rB7edKd7cvcrH4Idtnc44HHauUXSfLiN7aJmByJDkN9jzyK1y3EsigE4QdkHAH4r0YtRR47O6G2VrqCO4uYkWTaXkT6hGGPmPUdyKXOu7CLTrkWsUgl+USO2MgGAxVACR+c02oVYGNmIwy+Y8s4ro1a8luQomcyOSSXPc8mqXqzj7JE+D3Xw0G7h0XUADYX0oxKWx4Eh+nJ/wkgZ9O9WJqmeq2qWlrpxjY75LcSOCezFj/ptP5q3PTN5JqHTul3k2TJPaRSOT/eKjP76z5PbO0bdcW1k0e8jvpYY7d4WSR5SAoBGMmqlXNoCzrEPECZDMP2T75ParAfGmwmuOm4LuNz4VrODLFnCsG+kMfUg4/WoAvD4OcNncOeaIIrHwSJYdhOcd8cVrC4Pr7V1zFW9qevw56KttY1Z31Zi8Foqu9svIdm/ZRjnj1IHtTmlFWCVsz0N0XNcpFq2oL4dq+GgjPeUA8n2XIxnz5p29L6qkutSWj3jQRqpVhuwGOcKf0yD7inVrDFNamtgqqkVlCyAccbpAcD0GAP0qKXnOj67dTMow0j7CV3DnnDD0PqO1efP9jaZ6fHj1hZJ2r6PKZUm0/VPDkByUmfj8MoyKT7vVOprS2cSfK3AVDiQOvHueAfyBTF1PXbeK3+bgu7myLjJtiS25v8ABz29/LtSHL1Xe6hcQ2lvvk8WRFxcPkEkgYwMD9c1xHjzY5cjHDTdsnXpO3+SsLeW72m+v0WWWULjcyjIXt2x6+9OPSmBUhchVATBUjtwO/t/CknVb230uK1+a2RlRlQvZSBj9MEj80s2F1HcQRuhzuUEfY0k6lRjk+2zbcDknHlVb+sPCj+JOr2ksYeCa9O5GPH1AHPHuc1ZSbmMn0qsfWV2j/EfWLkjckV8VODjOz6eP/GtnEX7DPl8EbdZ2E91BcWyyZQxoQSNjevvXBceEbSAxj6hkP8AT7/euvWY3F27OP2ucHyrms5olhnhmiV9+CrEkFccnH3HFei0QTOczsQB22rsXHkO/wDE17j/AOpuoxIwCDAY+gHc1zNXtWIXYmct3x5+1QvexnfcPLrWqKsSEBuEVRnagHp7AZqxPwf12bWE1uJpnks7O6SO0DEHYmzG0e308D3qKLvSh0T03DFNFu6k1TOFXl4I/wBkKAPPJbPqVA8qlP4M6FP0xpL2OoRsl/dN8zMmf6oYAVD745PpnFTk+2xrR0/F/XLfT+mpNMYLJdX+FVD2RQQSx/TA9/tVeL2Uu2MgjuPYVJvxrL//ACsJMdqfLo0R9QeD+9ajYafNIysVIjcbkdxgMM44PnyMfiu8asqtI1W0P9HLOw/qxkZ7f87VN/wb0xI+lGvXyZJp2fJ9hj/f9ahq/aO3sktY2DYOWI8/+cfpU2fBrUYrjpSO0zho3cHJySScmp8nSO4Cp1RaOfl9Ttz9aRNbyf8Aa3IP4YAf5qjfqbRJN0bzlTbKiy3MjHBCqMnt6gYH3FS1dKrpJYXW4RyAqSvcA+Y+3BpkaE8fVumXPjvHHDbygTTtlUcK3HsAQATknGfOsNO7Rsx5esHFkbdWdMHT9BtdQfCysqOygdlfJ2knzUgDPo3tTZ0EsNbsNvcXCEcf4hUl/EjqXR2sJNOt54r2dojEpt3DInIOSfMjaMYqPOk1WTqfSlcgKbuMEn/uFa4W47MM676LTXelafrNrFHqVsk6phl3Egg49Qa74baCCOOCFAiwoqRgeSgYArXAPCVR7VvJWQjYRuAyKyMqzUZvDuEikzlhntx3qpN9dNPqt7cty0l08hPqSxNW4lKna82AUPJ9vOqgXieFf3kfIKSsMH2Y1q4f8yOXwWdXD6vf3E9qgKJHvYL5KMAmm/FE0syxIPqZsCuu01B7YXAUKfFiMZ3ehrf0vB8zrcIOdqBnOPLCnH78V6EpeEPEJt4nhzsnkO1LPS91YaNqEOrX0HzbW6+LbWpH0yzZwpY/3QeT64A865NetmiuWcL9AYxkjtuFTD8G9F0fqPpeRbiL/qLVxGzLwytliGzj0P8AGoSpSaY09KhN+FvTmqdS9YL1L1F4jrbHxkEoxlv7Ax5AdwPb9ZW6dkNzrd7PvLKdzDnyLYX9y0nazqI6a6USFLaWOWZzBLIF/ZbzIx3JA+nHt6UrdE6fc2ml/MX0ZiubpvEaI94kxhV+4HJ9zjyrh1Q9kT/Hu4WTqa1h8MgxWa7mP9rczEY+2D+pqN59Ukld5JHzIFwPb2HpUmfyh7OSDVdM1AKDFNbmAt6MjFgP0c1DLuMn3rqEuqKfR1PLvJZ2+rvT6+FHUcVjqA0q7cxpcShoJS2AjkYwfY4H6VHO+vO41xN9lTGp14Wk1HWEfbbSSRrdPCwdU5bwyMFlI+/H3qNfiPryPpdto2k2jwWEZ2uqptj4HC+7eftn17MbpLqZtDv2muITcRvH4Ry5DIvseePb+FdHWHUT6tcFYrt5bdOIURCkSAjnCnksc4JOP9s6x1It8kXH/Y12O4k4xXqCR4ZUljOHRgyn0I5FaxRmr6MpZ3p7rO3u7PSprtGWC9hbZcLyqyDhkYeRp6QhfDDLjkdwO9Q58BJku9B1bT7oBo4rhJEDDOCykH/81K0TrY2m1zuEYONvnisk11kaU7jZx6pP49/b2KNgM4ab7Z4H8SftVX+oZRcdTatIq7RLeSso9AXJqy+kRSPeyXEwJdgZm284zwqj7KM/5qrf1LD8v1lfxPHJCBdt9EowygnjP7qrxtSsll8EWQbSRTh6NCwx6neP3S2Mac45Y/7CkC4x4jEdsmlfp23N/PZaVHkNeXaRsR3wxC/wJNb3/Lf0Qe0KHVOnvpthp+ngF7m4jiuJlxk+JIu4KPsrKP1qVf5PFnPZadrcN3E8My3aK0bqQVIXn+NPa66F0S61mDVJ4GaaFzIozwXOMMf+0AADsMV3adpPyOpXMiA+HMwkZ88scAc/oKzzlbs7iqQsFAxBIBwcjPka91gVmuQIu+P9jeXnR8T2ti08dtcCaaZSMwqFIzjuQc8kdsenatxzmrvzRpLE8ciK6OCrKwyGB7giqo9X9HnRNZvLdXxGkr+GvfC5O3v34xTSbAZ3NYroltnR9vc4zxzWnYaKAxWcHGfKsqhZ1VeSxwK9hCYGb+6wB/Of9qaViNNZr0i5Jz5DNeTSrVjJf/k+zwifWbV5UE8qRPFGzYL7S2cDz7j9alDU3kndIIzgMfqGcYAx/wCqrt0xps2rCMWD3Vvc2mW+YggeQIScrnZll8+QDjz47S1oPTXWWopG2ua/Ktqfp3KSJXX8orD8nNRyY1d2Vxy+iQrCPZFIzMpkd8NtOduMAD74qFfjnoIt9WGr26czFfGOO+RhT+qMD919anCxtYbOCG1tk2wwrtUZz/w02/izo6aj0FqUnhbp7dFljYdwAylvxgH9B6VziVS0OfmytDAPatIpX9pd2RzyD+7j94qxPTnwk0rSNT0jVbe7neS0JkdXIxIxzt+2Mj77fc1BsOm3arc6O6/0jbZYi+RwMknH45+1Wy0dmbSbNpBhzBGWHvtFa5yb2ROsdqzRRUwCiiigApudU9H6d1GVe4aSGcLt8WLBJHoQRTjooWgGl038PentAd5oLU3Ny4KtLc4fg9wFxtH4Faut+kbG76Y1SLR9CsDqM8JSNkhjjbJI53YFPKiiwKf3XRfU9rP4UugaijjJyIGIwOc5HHl6151DpHX9N0C31u80+SPTbnaUl3KeG5UlQcgHyJA7+9XAI9KRdd6ZsdV6WuOn/CEVo8AijVSQI9uChH2IBx7U7Ap9E+xJBjllxShqui3mn6omlywj5sbFKo24F3AYDPrhlBHkc1N3TnwL02zlhuNb1Ge8ljdH8GFVjiODkqc5LA8dtvnUkz9O6Tcahb38+m20l1b7jFKyAlS3JOO2T696G7VARd8KvhlPa6fLqGtGe0vJZMQLDIVZEGRkkHkE8gegB86lO00hLbBMskrj/wCyVyzfjJ4pTxis1y1fo1Jo0R26ryTuPetrIroVdQVIwVIyCK9UUJJeA22aDZWpulujbQ/MqpRZtg3hT3AbvitwGBWaKYg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80963" y="-571500"/>
            <a:ext cx="895350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7524" name="AutoShape 4" descr="data:image/jpg;base64,/9j/4AAQSkZJRgABAQAAAQABAAD/2wBDAAkGBwgHBgkIBwgKCgkLDRYPDQwMDRsUFRAWIB0iIiAdHx8kKDQsJCYxJx8fLT0tMTU3Ojo6Iys/RD84QzQ5Ojf/2wBDAQoKCg0MDRoPDxo3JR8lNzc3Nzc3Nzc3Nzc3Nzc3Nzc3Nzc3Nzc3Nzc3Nzc3Nzc3Nzc3Nzc3Nzc3Nzc3Nzc3Nzf/wAARCADBAJADASIAAhEBAxEB/8QAHAAAAQQDAQAAAAAAAAAAAAAAAAUGBwgBAwQC/8QAPRAAAgEDAwIEBQEDCwQDAAAAAQIDAAQRBRIhBjETQVFhBxQicYGRMqGxCBUjM0JSYoLB0fAkcpLhFkOy/8QAGQEAAwEBAQAAAAAAAAAAAAAAAAEDBAIF/8QAJREAAgICAwACAgIDAAAAAAAAAAECEQMhBBIxE0EiIzJRBWGh/9oADAMBAAIRAxEAPwCcaKKKACiikvW9Wj0yAkgs+MgCk2krY0m3SO+a4ihAMsioD23GuSTVIlbEcUsnuAFH7yKb2nyvfyGed927BC54GaXI41UDaAPtWZ55fRo+GMfTet3K3eFV+75/0r2Ll85KJ+D/AOq1qOKwaXySOekTabxVI3I3PoM1thuIZsiNwxHceY+9cZ4HfFa4SDexMCc7SOPP/euoZHdMUsaq0K1FYFZrSRCiiigAooooAKKKKACiiigApsdbWHiWJ1CEf09qpJPqnnn7d/1pz1rnjSaF4pBlHUqw9Qe9Jq0OMursjrp7VEm24y0hJ3A9h7/fHP5p6wSeJGGxj1FRFpl5HomoX1vNIAsMhTv32nHJ/fTkHxD0qztgXE8xzx4aHH6nFY1im3pGyclW2P4GvJpgaf19faybv+ZtGWUW0Xissk2GZcgYXA78k/ikKT4p6nI5MNrZRrzgOHJH5zVlxsktEe6RLMpwhr1piq0hfH9gfvJ/2qJk+KEwglfU0g8NV7QxsGP25qROgNbh1/RjewwTQjxSmJsZOADkYJGPqoWGcJ/kglOLhoc9FFFXIBRRRQAUUUUAFFFFABRRRQAVg9q8STRxkB5FUnsCwGa8C5gY4WaNj6BxStBTKwfEq0vIusr0j5maKaZmUFcgnJyBgew4o0mE63NbWa3dtbbh/W3TsFz7YB/finj8RdbEFvqTadPFOi3vgXQhkyY1OQeR2yRtz74pkWs8Py0aRrGY8M5OMEZ7DiqceTaaKZKROnQfSadL2s6m6FzPcbS8iptAA7AcnjnNceudGaBG0t00dwkkjMyxQzbFLHk+WQPXmkfp7quPpvpKwS4Y3V9ds721qHxti3EAk87V+kkffArruestH1+wazvHFheH+okc/QsnkCeCM9jkVLrk7dhtqqI+GkWj6o0epb5rEMM7JNp28k9wfKpo6BsrPTdMNvpcgawkYz231bsI3OM5OeahhbO+1Xx47S0u3mbdGcRNhWx68AU6NE1LVOlYdF0+bUNNtLOzib5iJ28SWZmLHGB2AyMfb7CqZ8iVbFCLaaomcsFGSQB6msg57VEd58QRcHw7IjLJ9V5cPtHphB2HufL3p8dCu40S3imnaRtgZBKcOV/vYPOCQce1Qhl7OglicVsctFFFVJhRRRQAUUUUAFYNZooAjT4l/wA421yk1uF8FxtLuAwH4P8Az7VHV/fanDlmmkUgftKqkD9MYqweq2Vrf2ckV7Grw7TnI7faoI6k0i6S/gsLOOf5GXJa8mTf4YHOMnOCADjz5Hess4U9m/BkTjteDfi6yltmuYrnT7S6S7Gy4BJVph25IPP57ViDX+jojuk6Wl3DH0R3z7PyD3pKvrN7HUFiuV2I+XZRnhR2+o9zSl0rqWiacbg39mJpd/0GVgF259+Pt6nuRXTpK0NpSV0bW600VXJg6VjlxGsSNdXcjlEUYVRzwAPIV0WPWusuwg6f6d021PkYrUu//kxpw6N1v0rcTOur6Pb2ihv6KVIRIrD3OOD+o5pRu+p9C0jwdasdOnmsJQ0O6JPpMo2sO/bu4/y1KWSS11/6OOKL3Y15bPr/AF5A1/f3Swt3jEvhj7YGBTR1TRrzTbrZNa3DOrHJJ/ax35GakY9RdU9QeDLp2ixQWrEtHdCTaIh6ux4Ax6jn3pL6Qt9Zu9RvH1Iv4clvvLsMq/dVbP4PPmBSWSUVbopDHGb6oR7PSbuxiF9caPNdWMsQxEGY7WI+lmI5X19P9JB+Hlzrc08A+XmjW3mWDbKhXKd3xnsAcjHYYHOaV9DvEsunoZXKCePEQV/7QXg/ftj707tEuYAbaNYFimuYjIyKP2QvBJ9snAohP5JUQyfgmLwz51miitxhCiiigAooooAKKKKANF2zLC2xck8dvWow11LlDdF1V5LdEk2Fz9eTgBfIDsKlUjNRj8Q5JrOVdKtYtq6jICWkwY9i8tx65wO3nmo5IOTsvin10Rd1jZam0sGsXsMJtWkCqYWyqpkeXoe2fanXB0bY4j1O1jV5/HDvEQsgCEdgrDBwfzz7Ypq9T63NZ2d9olyYZom2vCYmyFLcnHtkdqU+jeo74W0MAt3kVmCiUnhT/wAzUMiydNHo4HCTpEgXPS+mXmhizks4ooY0YoqxoNhPcgAYH8T61zaR07b3Xw+fR7tDiCRsj+0rKxIP3/3px2zP8izcyEKSFXu1NbQus9M8K/iu1ezkQPI6TLtLEd/ue1ZYykx9f6+hdttOe1hSSF18OVRmMxjAPtiuHquSGw0Kd1k2OVyWJ5J7V26JLfz6GJL6JY3YkooPOw8jPvg+VIWvaW11o+sXd5O7KkDJAh7CQjA48zyB+anScqZTt1Tlfg3r/rzR9O1iz0m60qK406FIy0znLIzKDu2keWcnzNS/0t8peWw1W1vob4XChRNCMJgeQ8xj0P6VXH4o9NarpOvTX15bYtLtgY5k5TO0AqT5HjsfxTp/k/dUCw1W40C9mVILwCS2DtgCYcFR7sP3qPWvWhCKSaPHyTlJssHRWAwNZqpIKKKKACiiigDB4FaTdwC4+X8aLx9u/wALeN231x3x71smkWKJ5ZDtRFLMfQDk1UHXeptR1XqG71k3M0dxM7bGjcqUjIwEBHONvFNKxpWTv1V8Y9D0WaS106J9UuEJVjG4SJT6bznP4BFRN1r8TNS6qigilsbW1WB2ZGiZy4BGCN2ex+w7Uwy596M8U6R0qRskkaSQu5yzHNSD0Pqg0WOC1vkHh3JW4tpGHBGMMP1FR0DTp0a+1DWFg0oW0dwkYxCqrhxx/ZPmfapZEpKmXwSanon6O5h07T4p4vEmidcgxoXPoMhRxz50372PR9VviNQ0q/uG3EZSA4+xxyO3c1w6Vr2p9O6cbfXbKWFdrsszqCkjEltrMCQDzjBr1HZQ9RXO7T5zGNiuTFMxRlPG4gnHkRgeea86UaejZjcLfcdk2ovK8EVjbJJ4bhZQJQPDHHtg8Z4rTq17Da32n6e8YMU0zzMzdlCDIJ/zba6JNL/mbSN1nMEERDksPLzqPuvuqLK5T+bNNYTz3CKt1dI3CxZBMaH1Pn+RXMIPtsGlPWMTPjFqt31DYWWpaeWfQYZ5LdXGcPKMfWfYjIX7H1qKQzKRtOCDwRUpadBZTxtYh55LUruNtKw2qPx3wfWo41fwP5xuPlI/Dh3kIuc4FbcGXs3GvCXN4L48VO/R+9PfF3qm1t4rGa4juljXCyyxhpD6BmPf+PvTv0344SRZXVtIWTB/rLWQpx7q2f41DWg3sNreqZ0UIRtDkfs58zStr0cSEGFQu7zAxXo44RktnmN0WP6X6+0PqRvCtZ2guu/y9wAjkeZXyYfY12aR1doOs30tjpeq21zcxgkxoxy2O5U9mA9RmqkxO+/JP7636ZdXej39tqNnI8c0DiVHAPGP9PL7cUPD/Qdi5YOazSN0lr9v1JokGpW6lA5Ksjd1YdxSzWdqtHRx6vGk2lXkcquyNA4ZUbaxG09j5GqYTYDkjP2Jq2nxH1G/0rozUr3TGKXEcYxIoyYwWALD7Z/HeqmXKMHO7JPmTTidJaNLEsck96xWDWRQ2JGakroW2utJ6SvOoLa1E83ihAc8xxA/Wfz2yO2Peo4ijaR1RBlmIAHue1WI0zp97fSJNO0+eN7VY1UY7htoyfyeaz559Yo18WNybZrsdTW90xbiOSMqwMBTbv8AFbwt4wOcjPsfOuDS9U0XpmX5mOSeOGZfC8CVANrECQDdxjAbGD9qQNE6e6n0zqETWUFvK0JbwTMcLg8Z8vL/AJzT3l6g1C1zD1BoZiibmSVIvGib7kA/vrG10enpm1x7aoWrjUYtW0lrZkDrcQsqqrd+ODn/AF96hHR7hLa5a0niSS2eRlMMoGYWz2wakPoi6s73XrltLYPbhDthxlbcM3Ow+QPI2kH2IHFKFz8OtK12CaaUPbXcknircQnkbucEHgjz/PeulF1TOseWHHyN0NMwWelwTXVtboDGjM6qckgDOBmoiuQZZmkHJYliAOBmrA6P8OrvTdTxc6qLnTQv7Jj2yE+hPP0+9RH1ZHa2Goa1FYW0cUa3zQhQP2AmRxntk5/Wr8PHUpJk/wDKcrHnUeniGoo+rB7edKd7cvcrH4Idtnc44HHauUXSfLiN7aJmByJDkN9jzyK1y3EsigE4QdkHAH4r0YtRR47O6G2VrqCO4uYkWTaXkT6hGGPmPUdyKXOu7CLTrkWsUgl+USO2MgGAxVACR+c02oVYGNmIwy+Y8s4ro1a8luQomcyOSSXPc8mqXqzj7JE+D3Xw0G7h0XUADYX0oxKWx4Eh+nJ/wkgZ9O9WJqmeq2qWlrpxjY75LcSOCezFj/ptP5q3PTN5JqHTul3k2TJPaRSOT/eKjP76z5PbO0bdcW1k0e8jvpYY7d4WSR5SAoBGMmqlXNoCzrEPECZDMP2T75ParAfGmwmuOm4LuNz4VrODLFnCsG+kMfUg4/WoAvD4OcNncOeaIIrHwSJYdhOcd8cVrC4Pr7V1zFW9qevw56KttY1Z31Zi8Foqu9svIdm/ZRjnj1IHtTmlFWCVsz0N0XNcpFq2oL4dq+GgjPeUA8n2XIxnz5p29L6qkutSWj3jQRqpVhuwGOcKf0yD7inVrDFNamtgqqkVlCyAccbpAcD0GAP0qKXnOj67dTMow0j7CV3DnnDD0PqO1efP9jaZ6fHj1hZJ2r6PKZUm0/VPDkByUmfj8MoyKT7vVOprS2cSfK3AVDiQOvHueAfyBTF1PXbeK3+bgu7myLjJtiS25v8ABz29/LtSHL1Xe6hcQ2lvvk8WRFxcPkEkgYwMD9c1xHjzY5cjHDTdsnXpO3+SsLeW72m+v0WWWULjcyjIXt2x6+9OPSmBUhchVATBUjtwO/t/CknVb230uK1+a2RlRlQvZSBj9MEj80s2F1HcQRuhzuUEfY0k6lRjk+2zbcDknHlVb+sPCj+JOr2ksYeCa9O5GPH1AHPHuc1ZSbmMn0qsfWV2j/EfWLkjckV8VODjOz6eP/GtnEX7DPl8EbdZ2E91BcWyyZQxoQSNjevvXBceEbSAxj6hkP8AT7/euvWY3F27OP2ucHyrms5olhnhmiV9+CrEkFccnH3HFei0QTOczsQB22rsXHkO/wDE17j/AOpuoxIwCDAY+gHc1zNXtWIXYmct3x5+1QvexnfcPLrWqKsSEBuEVRnagHp7AZqxPwf12bWE1uJpnks7O6SO0DEHYmzG0e308D3qKLvSh0T03DFNFu6k1TOFXl4I/wBkKAPPJbPqVA8qlP4M6FP0xpL2OoRsl/dN8zMmf6oYAVD745PpnFTk+2xrR0/F/XLfT+mpNMYLJdX+FVD2RQQSx/TA9/tVeL2Uu2MgjuPYVJvxrL//ACsJMdqfLo0R9QeD+9ajYafNIysVIjcbkdxgMM44PnyMfiu8asqtI1W0P9HLOw/qxkZ7f87VN/wb0xI+lGvXyZJp2fJ9hj/f9ahq/aO3sktY2DYOWI8/+cfpU2fBrUYrjpSO0zho3cHJySScmp8nSO4Cp1RaOfl9Ttz9aRNbyf8Aa3IP4YAf5qjfqbRJN0bzlTbKiy3MjHBCqMnt6gYH3FS1dKrpJYXW4RyAqSvcA+Y+3BpkaE8fVumXPjvHHDbygTTtlUcK3HsAQATknGfOsNO7Rsx5esHFkbdWdMHT9BtdQfCysqOygdlfJ2knzUgDPo3tTZ0EsNbsNvcXCEcf4hUl/EjqXR2sJNOt54r2dojEpt3DInIOSfMjaMYqPOk1WTqfSlcgKbuMEn/uFa4W47MM676LTXelafrNrFHqVsk6phl3Egg49Qa74baCCOOCFAiwoqRgeSgYArXAPCVR7VvJWQjYRuAyKyMqzUZvDuEikzlhntx3qpN9dNPqt7cty0l08hPqSxNW4lKna82AUPJ9vOqgXieFf3kfIKSsMH2Y1q4f8yOXwWdXD6vf3E9qgKJHvYL5KMAmm/FE0syxIPqZsCuu01B7YXAUKfFiMZ3ehrf0vB8zrcIOdqBnOPLCnH78V6EpeEPEJt4nhzsnkO1LPS91YaNqEOrX0HzbW6+LbWpH0yzZwpY/3QeT64A865NetmiuWcL9AYxkjtuFTD8G9F0fqPpeRbiL/qLVxGzLwytliGzj0P8AGoSpSaY09KhN+FvTmqdS9YL1L1F4jrbHxkEoxlv7Ax5AdwPb9ZW6dkNzrd7PvLKdzDnyLYX9y0nazqI6a6USFLaWOWZzBLIF/ZbzIx3JA+nHt6UrdE6fc2ml/MX0ZiubpvEaI94kxhV+4HJ9zjyrh1Q9kT/Hu4WTqa1h8MgxWa7mP9rczEY+2D+pqN59Ukld5JHzIFwPb2HpUmfyh7OSDVdM1AKDFNbmAt6MjFgP0c1DLuMn3rqEuqKfR1PLvJZ2+rvT6+FHUcVjqA0q7cxpcShoJS2AjkYwfY4H6VHO+vO41xN9lTGp14Wk1HWEfbbSSRrdPCwdU5bwyMFlI+/H3qNfiPryPpdto2k2jwWEZ2uqptj4HC+7eftn17MbpLqZtDv2muITcRvH4Ry5DIvseePb+FdHWHUT6tcFYrt5bdOIURCkSAjnCnksc4JOP9s6x1It8kXH/Y12O4k4xXqCR4ZUljOHRgyn0I5FaxRmr6MpZ3p7rO3u7PSprtGWC9hbZcLyqyDhkYeRp6QhfDDLjkdwO9Q58BJku9B1bT7oBo4rhJEDDOCykH/81K0TrY2m1zuEYONvnisk11kaU7jZx6pP49/b2KNgM4ab7Z4H8SftVX+oZRcdTatIq7RLeSso9AXJqy+kRSPeyXEwJdgZm284zwqj7KM/5qrf1LD8v1lfxPHJCBdt9EowygnjP7qrxtSsll8EWQbSRTh6NCwx6neP3S2Mac45Y/7CkC4x4jEdsmlfp23N/PZaVHkNeXaRsR3wxC/wJNb3/Lf0Qe0KHVOnvpthp+ngF7m4jiuJlxk+JIu4KPsrKP1qVf5PFnPZadrcN3E8My3aK0bqQVIXn+NPa66F0S61mDVJ4GaaFzIozwXOMMf+0AADsMV3adpPyOpXMiA+HMwkZ88scAc/oKzzlbs7iqQsFAxBIBwcjPka91gVmuQIu+P9jeXnR8T2ti08dtcCaaZSMwqFIzjuQc8kdsenatxzmrvzRpLE8ciK6OCrKwyGB7giqo9X9HnRNZvLdXxGkr+GvfC5O3v34xTSbAZ3NYroltnR9vc4zxzWnYaKAxWcHGfKsqhZ1VeSxwK9hCYGb+6wB/Of9qaViNNZr0i5Jz5DNeTSrVjJf/k+zwifWbV5UE8qRPFGzYL7S2cDz7j9alDU3kndIIzgMfqGcYAx/wCqrt0xps2rCMWD3Vvc2mW+YggeQIScrnZll8+QDjz47S1oPTXWWopG2ua/Ktqfp3KSJXX8orD8nNRyY1d2Vxy+iQrCPZFIzMpkd8NtOduMAD74qFfjnoIt9WGr26czFfGOO+RhT+qMD919anCxtYbOCG1tk2wwrtUZz/w02/izo6aj0FqUnhbp7dFljYdwAylvxgH9B6VziVS0OfmytDAPatIpX9pd2RzyD+7j94qxPTnwk0rSNT0jVbe7neS0JkdXIxIxzt+2Mj77fc1BsOm3arc6O6/0jbZYi+RwMknH45+1Wy0dmbSbNpBhzBGWHvtFa5yb2ROsdqzRRUwCiiigApudU9H6d1GVe4aSGcLt8WLBJHoQRTjooWgGl038PentAd5oLU3Ny4KtLc4fg9wFxtH4Faut+kbG76Y1SLR9CsDqM8JSNkhjjbJI53YFPKiiwKf3XRfU9rP4UugaijjJyIGIwOc5HHl6151DpHX9N0C31u80+SPTbnaUl3KeG5UlQcgHyJA7+9XAI9KRdd6ZsdV6WuOn/CEVo8AijVSQI9uChH2IBx7U7Ap9E+xJBjllxShqui3mn6omlywj5sbFKo24F3AYDPrhlBHkc1N3TnwL02zlhuNb1Ge8ljdH8GFVjiODkqc5LA8dtvnUkz9O6Tcahb38+m20l1b7jFKyAlS3JOO2T696G7VARd8KvhlPa6fLqGtGe0vJZMQLDIVZEGRkkHkE8gegB86lO00hLbBMskrj/wCyVyzfjJ4pTxis1y1fo1Jo0R26ryTuPetrIroVdQVIwVIyCK9UUJJeA22aDZWpulujbQ/MqpRZtg3hT3AbvitwGBWaKYgooooAKKKKACiiigAooooAKKKKACiiigAooooAKKKKACiiigAooooAKKKKAP/Z"/>
          <p:cNvSpPr>
            <a:spLocks noChangeAspect="1" noChangeArrowheads="1"/>
          </p:cNvSpPr>
          <p:nvPr/>
        </p:nvSpPr>
        <p:spPr bwMode="auto">
          <a:xfrm>
            <a:off x="80963" y="-571500"/>
            <a:ext cx="895350" cy="12001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7526" name="Picture 6" descr="http://t0.gstatic.com/images?q=tbn:ANd9GcRO9zmBm40nNJJ5LMDNwslRfazlUhrERZHObiXI_ThO_vuqb1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670926"/>
            <a:ext cx="3124200" cy="41870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Albany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08546" name="Picture 2" descr="http://t3.gstatic.com/images?q=tbn:ANd9GcS4guQ9Z4-19TRt5vzsY4a1J7_KcEyIJk9ASKrbZP6SOQm-nb0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57347"/>
            <a:ext cx="6019800" cy="5267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838200"/>
            <a:ext cx="7772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What are the </a:t>
            </a:r>
            <a:r>
              <a:rPr lang="en-US" sz="5400" u="sng" dirty="0" smtClean="0">
                <a:solidFill>
                  <a:schemeClr val="bg1"/>
                </a:solidFill>
                <a:latin typeface="Impact" pitchFamily="34" charset="0"/>
              </a:rPr>
              <a:t>two</a:t>
            </a:r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 major political parties in the U.S.?</a:t>
            </a:r>
            <a:endParaRPr lang="en-US" sz="5400" u="sng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685800"/>
            <a:ext cx="838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Impact" pitchFamily="34" charset="0"/>
              </a:rPr>
              <a:t>DEMOCRATIC </a:t>
            </a:r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AND </a:t>
            </a:r>
            <a:r>
              <a:rPr lang="en-US" sz="5400" dirty="0" smtClean="0">
                <a:solidFill>
                  <a:srgbClr val="FF0000"/>
                </a:solidFill>
                <a:latin typeface="Impact" pitchFamily="34" charset="0"/>
              </a:rPr>
              <a:t>REPUBLICAN</a:t>
            </a:r>
            <a:endParaRPr lang="en-US" sz="5400" dirty="0">
              <a:solidFill>
                <a:schemeClr val="tx2">
                  <a:lumMod val="20000"/>
                  <a:lumOff val="80000"/>
                </a:schemeClr>
              </a:solidFill>
              <a:latin typeface="Impact" pitchFamily="34" charset="0"/>
            </a:endParaRPr>
          </a:p>
        </p:txBody>
      </p:sp>
      <p:pic>
        <p:nvPicPr>
          <p:cNvPr id="109570" name="Picture 2" descr="http://t1.gstatic.com/images?q=tbn:ANd9GcSh9cRc_B8v_m1sdA7W3GSrfZLD0lKu4ZcQ0XtILWE76NWqye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38400"/>
            <a:ext cx="3418220" cy="4419600"/>
          </a:xfrm>
          <a:prstGeom prst="rect">
            <a:avLst/>
          </a:prstGeom>
          <a:noFill/>
        </p:spPr>
      </p:pic>
      <p:pic>
        <p:nvPicPr>
          <p:cNvPr id="109572" name="Picture 4" descr="http://t3.gstatic.com/images?q=tbn:ANd9GcTSj-VfpJwGTSJ9pfXKor3Fcomq48RwmtC5DjtGRPQ0qijM1L6vP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438400"/>
            <a:ext cx="3124200" cy="4400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095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095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2133600"/>
            <a:ext cx="460433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bg2"/>
                </a:solidFill>
                <a:latin typeface="Impact" pitchFamily="34" charset="0"/>
              </a:rPr>
              <a:t>A change to the Constitution</a:t>
            </a:r>
          </a:p>
          <a:p>
            <a:endParaRPr lang="en-US" sz="4800" dirty="0" smtClean="0">
              <a:solidFill>
                <a:schemeClr val="bg2"/>
              </a:solidFill>
              <a:latin typeface="Impact" pitchFamily="34" charset="0"/>
            </a:endParaRPr>
          </a:p>
          <a:p>
            <a:r>
              <a:rPr lang="en-US" sz="4800" dirty="0" smtClean="0">
                <a:solidFill>
                  <a:schemeClr val="bg2"/>
                </a:solidFill>
                <a:latin typeface="Impact" pitchFamily="34" charset="0"/>
              </a:rPr>
              <a:t>An addition to the Constitution</a:t>
            </a:r>
            <a:endParaRPr lang="en-US" sz="4800" dirty="0">
              <a:solidFill>
                <a:schemeClr val="bg2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600200"/>
            <a:ext cx="762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What is the political party of the President right now?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1143000"/>
            <a:ext cx="7391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1">
                    <a:lumMod val="20000"/>
                    <a:lumOff val="80000"/>
                  </a:schemeClr>
                </a:solidFill>
                <a:latin typeface="Impact" pitchFamily="34" charset="0"/>
              </a:rPr>
              <a:t>Democratic Party</a:t>
            </a:r>
            <a:endParaRPr lang="en-US" sz="5400" dirty="0">
              <a:solidFill>
                <a:schemeClr val="accent1">
                  <a:lumMod val="20000"/>
                  <a:lumOff val="80000"/>
                </a:schemeClr>
              </a:solidFill>
              <a:latin typeface="Impact" pitchFamily="34" charset="0"/>
            </a:endParaRPr>
          </a:p>
        </p:txBody>
      </p:sp>
      <p:pic>
        <p:nvPicPr>
          <p:cNvPr id="3" name="Picture 2" descr="http://t1.gstatic.com/images?q=tbn:ANd9GcSh9cRc_B8v_m1sdA7W3GSrfZLD0lKu4ZcQ0XtILWE76NWqye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438400"/>
            <a:ext cx="3418220" cy="4419600"/>
          </a:xfrm>
          <a:prstGeom prst="rect">
            <a:avLst/>
          </a:prstGeom>
          <a:noFill/>
        </p:spPr>
      </p:pic>
      <p:pic>
        <p:nvPicPr>
          <p:cNvPr id="111618" name="Picture 2" descr="http://t1.gstatic.com/images?q=tbn:ANd9GcS7KKjzZ3SxmxpIyWnSzAeE6PxzXdvg470lxN4ywsW9P_lnCJ_5b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490786"/>
            <a:ext cx="3200400" cy="43672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762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What is the name of the Speaker of the House of Representatives now?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91440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John Boehner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4" name="Picture 2" descr="http://t2.gstatic.com/images?q=tbn:ANd9GcSsTbGMXd9WhPrEE0NS9bZ0x6k-yF-EUOTRQ-r4qsWdN96pWzlel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286000"/>
            <a:ext cx="3124200" cy="35705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914400"/>
            <a:ext cx="8610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There are 4 amendments to the Constitution about who can vote. Describe one of them PLEASE!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295400"/>
            <a:ext cx="74676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600" dirty="0" smtClean="0">
                <a:solidFill>
                  <a:schemeClr val="bg1"/>
                </a:solidFill>
                <a:latin typeface="Impact" pitchFamily="34" charset="0"/>
              </a:rPr>
              <a:t>Citizens eighteen (18) and older (can vote)</a:t>
            </a:r>
          </a:p>
          <a:p>
            <a:r>
              <a:rPr lang="en-US" sz="4600" dirty="0" smtClean="0">
                <a:solidFill>
                  <a:schemeClr val="bg1"/>
                </a:solidFill>
                <a:latin typeface="Impact" pitchFamily="34" charset="0"/>
              </a:rPr>
              <a:t>You don’t have to pay (a poll tax) to vote.</a:t>
            </a:r>
          </a:p>
          <a:p>
            <a:r>
              <a:rPr lang="en-US" sz="4600" dirty="0" smtClean="0">
                <a:solidFill>
                  <a:schemeClr val="bg1"/>
                </a:solidFill>
                <a:latin typeface="Impact" pitchFamily="34" charset="0"/>
              </a:rPr>
              <a:t>Any citizen can vote (Women and men can vote)</a:t>
            </a:r>
          </a:p>
          <a:p>
            <a:r>
              <a:rPr lang="en-US" sz="4600" dirty="0" smtClean="0">
                <a:solidFill>
                  <a:schemeClr val="bg1"/>
                </a:solidFill>
                <a:latin typeface="Impact" pitchFamily="34" charset="0"/>
              </a:rPr>
              <a:t>A male citizen of any race (can vote</a:t>
            </a:r>
          </a:p>
          <a:p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609600"/>
            <a:ext cx="79248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What is </a:t>
            </a:r>
            <a:r>
              <a:rPr lang="en-US" sz="5400" u="sng" dirty="0" smtClean="0">
                <a:solidFill>
                  <a:schemeClr val="bg1"/>
                </a:solidFill>
                <a:latin typeface="Impact" pitchFamily="34" charset="0"/>
              </a:rPr>
              <a:t>one </a:t>
            </a:r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responsibility that is only for United States citizens?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914400"/>
            <a:ext cx="807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Impact" pitchFamily="34" charset="0"/>
              </a:rPr>
              <a:t>Serve on a jury or vote!</a:t>
            </a:r>
            <a:endParaRPr lang="en-US" sz="5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13666" name="Picture 2" descr="http://t2.gstatic.com/images?q=tbn:ANd9GcQ9UF2l3yN99MU0FcPdbKz4FyE10anlr4_fhr0TR_YQyPhrcIz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362200"/>
            <a:ext cx="5299394" cy="4495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V="1">
            <a:off x="1376271" y="64893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bg1"/>
                </a:solidFill>
                <a:latin typeface="Impact" pitchFamily="34" charset="0"/>
              </a:rPr>
              <a:t>What are TWO rights only for United States citizens?</a:t>
            </a:r>
            <a:endParaRPr lang="en-US" sz="40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19810" name="Picture 2" descr="http://www.spiritscope.com/img/upload/optimized-americ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057400"/>
            <a:ext cx="5686425" cy="438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198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762000"/>
            <a:ext cx="7924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Apply for a federal job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Vote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Run for Office</a:t>
            </a:r>
          </a:p>
          <a:p>
            <a:pPr algn="ctr"/>
            <a:endParaRPr lang="en-US" sz="2400" dirty="0" smtClean="0">
              <a:solidFill>
                <a:schemeClr val="bg1"/>
              </a:solidFill>
              <a:latin typeface="Impact" pitchFamily="34" charset="0"/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  <a:latin typeface="Impact" pitchFamily="34" charset="0"/>
              </a:rPr>
              <a:t>Carry a U.S. Passport</a:t>
            </a:r>
            <a:endParaRPr lang="en-US" sz="2400" dirty="0">
              <a:solidFill>
                <a:schemeClr val="bg1"/>
              </a:solidFill>
              <a:latin typeface="Impact" pitchFamily="34" charset="0"/>
            </a:endParaRPr>
          </a:p>
        </p:txBody>
      </p:sp>
      <p:pic>
        <p:nvPicPr>
          <p:cNvPr id="120834" name="Picture 2" descr="http://ts2.mm.bing.net/images/thumbnail.aspx?q=418405819069&amp;id=276c92454739e562dc97bb5d37b15937&amp;url=http%3a%2f%2fmyaimistruth.files.wordpress.com%2f2008%2f09%2fus-pas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3505200"/>
            <a:ext cx="2143125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08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0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2097</Words>
  <Application>Microsoft Office PowerPoint</Application>
  <PresentationFormat>On-screen Show (4:3)</PresentationFormat>
  <Paragraphs>412</Paragraphs>
  <Slides>196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196</vt:i4>
      </vt:variant>
    </vt:vector>
  </HeadingPairs>
  <TitlesOfParts>
    <vt:vector size="197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  <vt:lpstr>Slide 174</vt:lpstr>
      <vt:lpstr>Slide 175</vt:lpstr>
      <vt:lpstr>Slide 176</vt:lpstr>
      <vt:lpstr>Slide 177</vt:lpstr>
      <vt:lpstr>Slide 178</vt:lpstr>
      <vt:lpstr>Slide 179</vt:lpstr>
      <vt:lpstr>Slide 180</vt:lpstr>
      <vt:lpstr>Slide 181</vt:lpstr>
      <vt:lpstr>Slide 182</vt:lpstr>
      <vt:lpstr>Slide 183</vt:lpstr>
      <vt:lpstr>Slide 184</vt:lpstr>
      <vt:lpstr>Slide 185</vt:lpstr>
      <vt:lpstr>Slide 186</vt:lpstr>
      <vt:lpstr>Slide 187</vt:lpstr>
      <vt:lpstr>Slide 188</vt:lpstr>
      <vt:lpstr>Slide 189</vt:lpstr>
      <vt:lpstr>Slide 190</vt:lpstr>
      <vt:lpstr>Slide 191</vt:lpstr>
      <vt:lpstr>Slide 192</vt:lpstr>
      <vt:lpstr>Slide 193</vt:lpstr>
      <vt:lpstr>Slide 194</vt:lpstr>
      <vt:lpstr>Slide 195</vt:lpstr>
      <vt:lpstr>Slide 196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Barbara Tutino</dc:creator>
  <cp:lastModifiedBy>Barbara Tutino</cp:lastModifiedBy>
  <cp:revision>168</cp:revision>
  <dcterms:created xsi:type="dcterms:W3CDTF">2011-02-11T13:29:14Z</dcterms:created>
  <dcterms:modified xsi:type="dcterms:W3CDTF">2011-09-20T21:12:57Z</dcterms:modified>
</cp:coreProperties>
</file>